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9388475" cy="7102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iDOgcDsZvhG9HRJjWkNTH9Hzcg4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1" y="0"/>
            <a:ext cx="4068339" cy="3563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25" tIns="47100" rIns="94225" bIns="471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317964" y="0"/>
            <a:ext cx="4068339" cy="3563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25" tIns="47100" rIns="94225" bIns="471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563813" y="887413"/>
            <a:ext cx="4260850" cy="23971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38848" y="3418066"/>
            <a:ext cx="7510780" cy="279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25" tIns="47100" rIns="94225" bIns="471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1" y="6746119"/>
            <a:ext cx="4068339" cy="356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25" tIns="47100" rIns="94225" bIns="471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25" tIns="47100" rIns="94225" bIns="471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 txBox="1">
            <a:spLocks noGrp="1"/>
          </p:cNvSpPr>
          <p:nvPr>
            <p:ph type="body" idx="1"/>
          </p:nvPr>
        </p:nvSpPr>
        <p:spPr>
          <a:xfrm>
            <a:off x="938848" y="3418066"/>
            <a:ext cx="7510780" cy="2796600"/>
          </a:xfrm>
          <a:prstGeom prst="rect">
            <a:avLst/>
          </a:prstGeom>
        </p:spPr>
        <p:txBody>
          <a:bodyPr spcFirstLastPara="1" wrap="square" lIns="94225" tIns="47100" rIns="94225" bIns="47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:notes"/>
          <p:cNvSpPr txBox="1">
            <a:spLocks noGrp="1"/>
          </p:cNvSpPr>
          <p:nvPr>
            <p:ph type="body" idx="1"/>
          </p:nvPr>
        </p:nvSpPr>
        <p:spPr>
          <a:xfrm>
            <a:off x="938848" y="3418066"/>
            <a:ext cx="7510780" cy="2796600"/>
          </a:xfrm>
          <a:prstGeom prst="rect">
            <a:avLst/>
          </a:prstGeom>
        </p:spPr>
        <p:txBody>
          <a:bodyPr spcFirstLastPara="1" wrap="square" lIns="94225" tIns="47100" rIns="94225" bIns="47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2" name="Google Shape;30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9:notes"/>
          <p:cNvSpPr txBox="1">
            <a:spLocks noGrp="1"/>
          </p:cNvSpPr>
          <p:nvPr>
            <p:ph type="body" idx="1"/>
          </p:nvPr>
        </p:nvSpPr>
        <p:spPr>
          <a:xfrm>
            <a:off x="938848" y="3418066"/>
            <a:ext cx="7510780" cy="2796600"/>
          </a:xfrm>
          <a:prstGeom prst="rect">
            <a:avLst/>
          </a:prstGeom>
        </p:spPr>
        <p:txBody>
          <a:bodyPr spcFirstLastPara="1" wrap="square" lIns="94225" tIns="47100" rIns="94225" bIns="47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" name="Google Shape;31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:notes"/>
          <p:cNvSpPr txBox="1">
            <a:spLocks noGrp="1"/>
          </p:cNvSpPr>
          <p:nvPr>
            <p:ph type="body" idx="1"/>
          </p:nvPr>
        </p:nvSpPr>
        <p:spPr>
          <a:xfrm>
            <a:off x="938848" y="3418066"/>
            <a:ext cx="7510780" cy="2796600"/>
          </a:xfrm>
          <a:prstGeom prst="rect">
            <a:avLst/>
          </a:prstGeom>
        </p:spPr>
        <p:txBody>
          <a:bodyPr spcFirstLastPara="1" wrap="square" lIns="94225" tIns="47100" rIns="94225" bIns="47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9" name="Google Shape;159;p3:notes"/>
          <p:cNvSpPr txBox="1">
            <a:spLocks noGrp="1"/>
          </p:cNvSpPr>
          <p:nvPr>
            <p:ph type="body" idx="1"/>
          </p:nvPr>
        </p:nvSpPr>
        <p:spPr>
          <a:xfrm>
            <a:off x="938848" y="3418066"/>
            <a:ext cx="7510780" cy="279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25" tIns="47100" rIns="94225" bIns="47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3:notes"/>
          <p:cNvSpPr txBox="1">
            <a:spLocks noGrp="1"/>
          </p:cNvSpPr>
          <p:nvPr>
            <p:ph type="sldNum" idx="12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25" tIns="47100" rIns="94225" bIns="471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4:notes"/>
          <p:cNvSpPr txBox="1">
            <a:spLocks noGrp="1"/>
          </p:cNvSpPr>
          <p:nvPr>
            <p:ph type="body" idx="1"/>
          </p:nvPr>
        </p:nvSpPr>
        <p:spPr>
          <a:xfrm>
            <a:off x="938848" y="3418066"/>
            <a:ext cx="7510780" cy="2796600"/>
          </a:xfrm>
          <a:prstGeom prst="rect">
            <a:avLst/>
          </a:prstGeom>
        </p:spPr>
        <p:txBody>
          <a:bodyPr spcFirstLastPara="1" wrap="square" lIns="94225" tIns="47100" rIns="94225" bIns="47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5:notes"/>
          <p:cNvSpPr txBox="1">
            <a:spLocks noGrp="1"/>
          </p:cNvSpPr>
          <p:nvPr>
            <p:ph type="body" idx="1"/>
          </p:nvPr>
        </p:nvSpPr>
        <p:spPr>
          <a:xfrm>
            <a:off x="938848" y="3418066"/>
            <a:ext cx="7510780" cy="2796600"/>
          </a:xfrm>
          <a:prstGeom prst="rect">
            <a:avLst/>
          </a:prstGeom>
        </p:spPr>
        <p:txBody>
          <a:bodyPr spcFirstLastPara="1" wrap="square" lIns="94225" tIns="47100" rIns="94225" bIns="47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6:notes"/>
          <p:cNvSpPr txBox="1">
            <a:spLocks noGrp="1"/>
          </p:cNvSpPr>
          <p:nvPr>
            <p:ph type="body" idx="1"/>
          </p:nvPr>
        </p:nvSpPr>
        <p:spPr>
          <a:xfrm>
            <a:off x="938848" y="3418066"/>
            <a:ext cx="7510780" cy="2796600"/>
          </a:xfrm>
          <a:prstGeom prst="rect">
            <a:avLst/>
          </a:prstGeom>
        </p:spPr>
        <p:txBody>
          <a:bodyPr spcFirstLastPara="1" wrap="square" lIns="94225" tIns="47100" rIns="94225" bIns="47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12ad33568a1_0_0:notes"/>
          <p:cNvSpPr txBox="1">
            <a:spLocks noGrp="1"/>
          </p:cNvSpPr>
          <p:nvPr>
            <p:ph type="body" idx="1"/>
          </p:nvPr>
        </p:nvSpPr>
        <p:spPr>
          <a:xfrm>
            <a:off x="938848" y="3418066"/>
            <a:ext cx="7510800" cy="2796600"/>
          </a:xfrm>
          <a:prstGeom prst="rect">
            <a:avLst/>
          </a:prstGeom>
        </p:spPr>
        <p:txBody>
          <a:bodyPr spcFirstLastPara="1" wrap="square" lIns="94225" tIns="47100" rIns="94225" bIns="47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g12ad33568a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900" cy="2397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12ad33568a1_0_36:notes"/>
          <p:cNvSpPr txBox="1">
            <a:spLocks noGrp="1"/>
          </p:cNvSpPr>
          <p:nvPr>
            <p:ph type="body" idx="1"/>
          </p:nvPr>
        </p:nvSpPr>
        <p:spPr>
          <a:xfrm>
            <a:off x="938848" y="3418066"/>
            <a:ext cx="7510800" cy="2796600"/>
          </a:xfrm>
          <a:prstGeom prst="rect">
            <a:avLst/>
          </a:prstGeom>
        </p:spPr>
        <p:txBody>
          <a:bodyPr spcFirstLastPara="1" wrap="square" lIns="94225" tIns="47100" rIns="94225" bIns="47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" name="Google Shape;258;g12ad33568a1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900" cy="2397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7:notes"/>
          <p:cNvSpPr txBox="1">
            <a:spLocks noGrp="1"/>
          </p:cNvSpPr>
          <p:nvPr>
            <p:ph type="body" idx="1"/>
          </p:nvPr>
        </p:nvSpPr>
        <p:spPr>
          <a:xfrm>
            <a:off x="938848" y="3418066"/>
            <a:ext cx="7510780" cy="2796600"/>
          </a:xfrm>
          <a:prstGeom prst="rect">
            <a:avLst/>
          </a:prstGeom>
        </p:spPr>
        <p:txBody>
          <a:bodyPr spcFirstLastPara="1" wrap="square" lIns="94225" tIns="47100" rIns="94225" bIns="47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" name="Google Shape;29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11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11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9" name="Google Shape;29;p11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0" name="Google Shape;30;p11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31" name="Google Shape;31;p11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11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11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</p:spPr>
        </p:sp>
        <p:sp>
          <p:nvSpPr>
            <p:cNvPr id="34" name="Google Shape;34;p11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</p:spPr>
        </p:sp>
        <p:sp>
          <p:nvSpPr>
            <p:cNvPr id="35" name="Google Shape;35;p11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36" name="Google Shape;36;p11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11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" name="Google Shape;38;p11"/>
          <p:cNvSpPr txBox="1"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r"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aption">
  <p:cSld name="Title and Caption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0"/>
          <p:cNvSpPr txBox="1"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0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Caption">
  <p:cSld name="Quote with Caption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1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body" idx="1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body" idx="2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4" name="Google Shape;104;p2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2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7" name="Google Shape;107;p21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08" name="Google Shape;108;p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800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 Card">
  <p:cSld name="Name Card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"/>
          <p:cNvSpPr txBox="1"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2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2" name="Google Shape;112;p2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Name Card">
  <p:cSld name="Quote Name Card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3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3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18" name="Google Shape;118;p23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9" name="Google Shape;119;p2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2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2" name="Google Shape;122;p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23" name="Google Shape;123;p23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ue or False">
  <p:cSld name="True or False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4"/>
          <p:cNvSpPr txBox="1"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24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27" name="Google Shape;127;p24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28" name="Google Shape;128;p2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2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2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5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25"/>
          <p:cNvSpPr txBox="1">
            <a:spLocks noGrp="1"/>
          </p:cNvSpPr>
          <p:nvPr>
            <p:ph type="body" idx="1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34" name="Google Shape;134;p2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2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2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6"/>
          <p:cNvSpPr txBox="1">
            <a:spLocks noGrp="1"/>
          </p:cNvSpPr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26"/>
          <p:cNvSpPr txBox="1">
            <a:spLocks noGrp="1"/>
          </p:cNvSpPr>
          <p:nvPr>
            <p:ph type="body" idx="1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40" name="Google Shape;140;p2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2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2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2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2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46" name="Google Shape;46;p1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2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sz="40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body" idx="2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3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4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8"/>
          <p:cNvSpPr txBox="1">
            <a:spLocks noGrp="1"/>
          </p:cNvSpPr>
          <p:nvPr>
            <p:ph type="body" idx="1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body" idx="2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9"/>
          <p:cNvSpPr txBox="1"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9"/>
          <p:cNvSpPr>
            <a:spLocks noGrp="1"/>
          </p:cNvSpPr>
          <p:nvPr>
            <p:ph type="pic" idx="2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0" name="Google Shape;90;p19"/>
          <p:cNvSpPr txBox="1">
            <a:spLocks noGrp="1"/>
          </p:cNvSpPr>
          <p:nvPr>
            <p:ph type="body" idx="1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91" name="Google Shape;91;p19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10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10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2;p10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3" name="Google Shape;13;p10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14" name="Google Shape;14;p10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10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10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</p:spPr>
        </p:sp>
        <p:sp>
          <p:nvSpPr>
            <p:cNvPr id="17" name="Google Shape;17;p10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</p:spPr>
        </p:sp>
        <p:sp>
          <p:nvSpPr>
            <p:cNvPr id="18" name="Google Shape;18;p10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19" name="Google Shape;19;p1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10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10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10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3" name="Google Shape;23;p10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4" name="Google Shape;24;p10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5" name="Google Shape;25;p1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"/>
          <p:cNvSpPr txBox="1"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</a:pPr>
            <a:r>
              <a:rPr lang="en-US"/>
              <a:t>Interactive Succession Planning Workshop</a:t>
            </a:r>
            <a:endParaRPr/>
          </a:p>
        </p:txBody>
      </p:sp>
      <p:sp>
        <p:nvSpPr>
          <p:cNvPr id="148" name="Google Shape;148;p1"/>
          <p:cNvSpPr txBox="1"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/>
              <a:t>David P. Singer</a:t>
            </a:r>
            <a:endParaRPr/>
          </a:p>
          <a:p>
            <a:pPr marL="0" lvl="0" indent="0" algn="r" rtl="0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/>
              <a:t>4/30/17</a:t>
            </a:r>
            <a:endParaRPr/>
          </a:p>
        </p:txBody>
      </p:sp>
      <p:sp>
        <p:nvSpPr>
          <p:cNvPr id="149" name="Google Shape;149;p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8"/>
          <p:cNvSpPr txBox="1">
            <a:spLocks noGrp="1"/>
          </p:cNvSpPr>
          <p:nvPr>
            <p:ph type="title"/>
          </p:nvPr>
        </p:nvSpPr>
        <p:spPr>
          <a:xfrm>
            <a:off x="1828800" y="475488"/>
            <a:ext cx="86868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Triad Management </a:t>
            </a:r>
            <a:endParaRPr/>
          </a:p>
        </p:txBody>
      </p:sp>
      <p:sp>
        <p:nvSpPr>
          <p:cNvPr id="305" name="Google Shape;305;p8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73330B"/>
              </a:buClr>
              <a:buSzPts val="1440"/>
              <a:buFont typeface="Noto Sans Symbols"/>
              <a:buChar char="▪"/>
            </a:pPr>
            <a:r>
              <a:rPr lang="en-US"/>
              <a:t>Concept</a:t>
            </a:r>
            <a:endParaRPr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Clr>
                <a:srgbClr val="73330B"/>
              </a:buClr>
              <a:buSzPts val="1280"/>
              <a:buFont typeface="Noto Sans Symbols"/>
              <a:buChar char="⮚"/>
            </a:pPr>
            <a:r>
              <a:rPr lang="en-US"/>
              <a:t>Three person Leadership for projects/areas of responsibility</a:t>
            </a:r>
            <a:endParaRPr/>
          </a:p>
          <a:p>
            <a:pPr marL="1143000" lvl="2" indent="-228600" algn="l" rtl="0">
              <a:spcBef>
                <a:spcPts val="1000"/>
              </a:spcBef>
              <a:spcAft>
                <a:spcPts val="0"/>
              </a:spcAft>
              <a:buClr>
                <a:srgbClr val="73330B"/>
              </a:buClr>
              <a:buSzPts val="1120"/>
              <a:buFont typeface="Noto Sans Symbols"/>
              <a:buChar char="❖"/>
            </a:pPr>
            <a:r>
              <a:rPr lang="en-US"/>
              <a:t>Current Leader - Elected Officer or Chairman – Has full responsibility</a:t>
            </a:r>
            <a:endParaRPr/>
          </a:p>
          <a:p>
            <a:pPr marL="1143000" lvl="2" indent="-228600" algn="l" rtl="0">
              <a:spcBef>
                <a:spcPts val="1000"/>
              </a:spcBef>
              <a:spcAft>
                <a:spcPts val="0"/>
              </a:spcAft>
              <a:buClr>
                <a:srgbClr val="73330B"/>
              </a:buClr>
              <a:buSzPts val="1120"/>
              <a:buFont typeface="Noto Sans Symbols"/>
              <a:buChar char="❖"/>
            </a:pPr>
            <a:r>
              <a:rPr lang="en-US"/>
              <a:t>Former Leader – Emeritus Officer or Former Chair – Consults/Supports</a:t>
            </a:r>
            <a:endParaRPr/>
          </a:p>
          <a:p>
            <a:pPr marL="1143000" lvl="2" indent="-228600" algn="l" rtl="0">
              <a:spcBef>
                <a:spcPts val="1000"/>
              </a:spcBef>
              <a:spcAft>
                <a:spcPts val="0"/>
              </a:spcAft>
              <a:buClr>
                <a:srgbClr val="73330B"/>
              </a:buClr>
              <a:buSzPts val="1120"/>
              <a:buFont typeface="Noto Sans Symbols"/>
              <a:buChar char="❖"/>
            </a:pPr>
            <a:r>
              <a:rPr lang="en-US"/>
              <a:t>Future Leader – Deputy VP or Co-Chair – Shares and is next in line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73330B"/>
              </a:buClr>
              <a:buSzPts val="1440"/>
              <a:buFont typeface="Noto Sans Symbols"/>
              <a:buChar char="▪"/>
            </a:pPr>
            <a:r>
              <a:rPr lang="en-US"/>
              <a:t>Benefit</a:t>
            </a:r>
            <a:endParaRPr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Clr>
                <a:srgbClr val="73330B"/>
              </a:buClr>
              <a:buSzPts val="1280"/>
              <a:buFont typeface="Noto Sans Symbols"/>
              <a:buChar char="⮚"/>
            </a:pPr>
            <a:r>
              <a:rPr lang="en-US"/>
              <a:t>Continuity</a:t>
            </a:r>
            <a:endParaRPr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Clr>
                <a:srgbClr val="73330B"/>
              </a:buClr>
              <a:buSzPts val="1280"/>
              <a:buFont typeface="Noto Sans Symbols"/>
              <a:buChar char="⮚"/>
            </a:pPr>
            <a:r>
              <a:rPr lang="en-US"/>
              <a:t>Grows leaders</a:t>
            </a:r>
            <a:endParaRPr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Clr>
                <a:srgbClr val="73330B"/>
              </a:buClr>
              <a:buSzPts val="1280"/>
              <a:buFont typeface="Noto Sans Symbols"/>
              <a:buChar char="⮚"/>
            </a:pPr>
            <a:r>
              <a:rPr lang="en-US"/>
              <a:t>Expands involvement opportunities</a:t>
            </a:r>
            <a:endParaRPr/>
          </a:p>
        </p:txBody>
      </p:sp>
      <p:sp>
        <p:nvSpPr>
          <p:cNvPr id="306" name="Google Shape;306;p8"/>
          <p:cNvSpPr txBox="1"/>
          <p:nvPr/>
        </p:nvSpPr>
        <p:spPr>
          <a:xfrm>
            <a:off x="677334" y="6196568"/>
            <a:ext cx="24257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* from Allan Kahan</a:t>
            </a:r>
            <a:endParaRPr/>
          </a:p>
        </p:txBody>
      </p:sp>
      <p:sp>
        <p:nvSpPr>
          <p:cNvPr id="307" name="Google Shape;307;p8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9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When should the nominating committee be formed?</a:t>
            </a:r>
            <a:endParaRPr/>
          </a:p>
        </p:txBody>
      </p:sp>
      <p:sp>
        <p:nvSpPr>
          <p:cNvPr id="313" name="Google Shape;313;p9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At the beginning of the officer term (June/July).  </a:t>
            </a:r>
            <a:endParaRPr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1280"/>
              <a:buChar char="►"/>
            </a:pPr>
            <a:r>
              <a:rPr lang="en-US"/>
              <a:t>The nominating can start getting to know the members in the leadership database; meeting them for coffee over the summer and fall months.  </a:t>
            </a:r>
            <a:endParaRPr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1280"/>
              <a:buChar char="►"/>
            </a:pPr>
            <a:r>
              <a:rPr lang="en-US"/>
              <a:t>The can also add members to the leadership database.  </a:t>
            </a:r>
            <a:endParaRPr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1280"/>
              <a:buChar char="►"/>
            </a:pPr>
            <a:r>
              <a:rPr lang="en-US"/>
              <a:t>Then when the call people in December and January, they will know who to ask what and these won’t be cold calls.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Start the formal nominating process before your synagogue does.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br>
              <a:rPr lang="en-US"/>
            </a:br>
            <a:endParaRPr/>
          </a:p>
        </p:txBody>
      </p:sp>
      <p:sp>
        <p:nvSpPr>
          <p:cNvPr id="314" name="Google Shape;314;p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Trebuchet MS"/>
              <a:buNone/>
            </a:pPr>
            <a:r>
              <a:rPr lang="en-US" sz="3200"/>
              <a:t>Do you want to be a Club President for Life?</a:t>
            </a:r>
            <a:endParaRPr/>
          </a:p>
        </p:txBody>
      </p:sp>
      <p:sp>
        <p:nvSpPr>
          <p:cNvPr id="155" name="Google Shape;155;p2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What are the consequences of having a club president for life?</a:t>
            </a:r>
            <a:endParaRPr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1280"/>
              <a:buChar char="►"/>
            </a:pPr>
            <a:r>
              <a:rPr lang="en-US"/>
              <a:t>Burn out a volunteer</a:t>
            </a:r>
            <a:endParaRPr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1280"/>
              <a:buChar char="►"/>
            </a:pPr>
            <a:r>
              <a:rPr lang="en-US"/>
              <a:t>Club gets stale </a:t>
            </a:r>
            <a:endParaRPr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1280"/>
              <a:buChar char="►"/>
            </a:pPr>
            <a:r>
              <a:rPr lang="en-US"/>
              <a:t>Club could close when the president steps down</a:t>
            </a:r>
            <a:endParaRPr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1280"/>
              <a:buChar char="►"/>
            </a:pPr>
            <a:r>
              <a:rPr lang="en-US"/>
              <a:t>President doesn’t get to grow personally and take on new challenges</a:t>
            </a:r>
            <a:endParaRPr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1280"/>
              <a:buChar char="►"/>
            </a:pPr>
            <a:r>
              <a:rPr lang="en-US"/>
              <a:t>New leaders aren’t developed.</a:t>
            </a:r>
            <a:endParaRPr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1280"/>
              <a:buChar char="►"/>
            </a:pPr>
            <a:r>
              <a:rPr lang="en-US"/>
              <a:t>The president isn’t available to move up to the region or international organizations</a:t>
            </a:r>
            <a:endParaRPr/>
          </a:p>
          <a:p>
            <a:pPr marL="342900" lvl="0" indent="-251459" algn="l" rtl="0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endParaRPr/>
          </a:p>
        </p:txBody>
      </p:sp>
      <p:sp>
        <p:nvSpPr>
          <p:cNvPr id="156" name="Google Shape;156;p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What things would make it easier for you to step up to a leadership position?</a:t>
            </a:r>
            <a:endParaRPr/>
          </a:p>
        </p:txBody>
      </p:sp>
      <p:sp>
        <p:nvSpPr>
          <p:cNvPr id="163" name="Google Shape;163;p3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What if you had a 1 VP and 2nd VP who will take over the next two two-year terms and who will share significant responsibilities with you?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What if you had 3 past presidents helping run your major programs?  Immediate Past President chairs a nominating committee to find you new volunteers.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Leadership Database</a:t>
            </a:r>
            <a:endParaRPr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1280"/>
              <a:buChar char="►"/>
            </a:pPr>
            <a:r>
              <a:rPr lang="en-US"/>
              <a:t>Listing each person's special skills, interests, availability, discussion log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Instructions Manual for all major programs</a:t>
            </a:r>
            <a:endParaRPr/>
          </a:p>
          <a:p>
            <a:pPr marL="342900" lvl="0" indent="-251459" algn="l" rtl="0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endParaRPr/>
          </a:p>
        </p:txBody>
      </p:sp>
      <p:sp>
        <p:nvSpPr>
          <p:cNvPr id="164" name="Google Shape;164;p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4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Leadership Database</a:t>
            </a:r>
            <a:endParaRPr/>
          </a:p>
        </p:txBody>
      </p:sp>
      <p:pic>
        <p:nvPicPr>
          <p:cNvPr id="170" name="Google Shape;170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5749" y="3155557"/>
            <a:ext cx="9150702" cy="13738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63562" y="1395809"/>
            <a:ext cx="9132889" cy="1529559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p4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440"/>
              <a:buNone/>
            </a:pP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endParaRPr/>
          </a:p>
        </p:txBody>
      </p:sp>
      <p:sp>
        <p:nvSpPr>
          <p:cNvPr id="173" name="Google Shape;173;p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5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6 year plan Leadership Plan</a:t>
            </a:r>
            <a:endParaRPr/>
          </a:p>
        </p:txBody>
      </p:sp>
      <p:sp>
        <p:nvSpPr>
          <p:cNvPr id="179" name="Google Shape;179;p5"/>
          <p:cNvSpPr txBox="1">
            <a:spLocks noGrp="1"/>
          </p:cNvSpPr>
          <p:nvPr>
            <p:ph type="body" idx="2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With long-term planning people may be able to structure their lives to make a commitment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A “No” is not forever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Roles may flip over time, but knowing you are on the list changes your perspective.</a:t>
            </a:r>
            <a:endParaRPr/>
          </a:p>
        </p:txBody>
      </p:sp>
      <p:pic>
        <p:nvPicPr>
          <p:cNvPr id="180" name="Google Shape;180;p5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677334" y="2262842"/>
            <a:ext cx="4183062" cy="1619529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p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6"/>
          <p:cNvSpPr txBox="1">
            <a:spLocks noGrp="1"/>
          </p:cNvSpPr>
          <p:nvPr>
            <p:ph type="title"/>
          </p:nvPr>
        </p:nvSpPr>
        <p:spPr>
          <a:xfrm>
            <a:off x="1828800" y="484632"/>
            <a:ext cx="86868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Trebuchet MS"/>
              <a:buNone/>
            </a:pPr>
            <a:r>
              <a:rPr lang="en-US" sz="3200"/>
              <a:t>Growth Ladder</a:t>
            </a:r>
            <a:endParaRPr/>
          </a:p>
        </p:txBody>
      </p:sp>
      <p:sp>
        <p:nvSpPr>
          <p:cNvPr id="187" name="Google Shape;187;p6"/>
          <p:cNvSpPr txBox="1">
            <a:spLocks noGrp="1"/>
          </p:cNvSpPr>
          <p:nvPr>
            <p:ph type="body" idx="1"/>
          </p:nvPr>
        </p:nvSpPr>
        <p:spPr>
          <a:xfrm>
            <a:off x="1828800" y="1554164"/>
            <a:ext cx="2590800" cy="164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73330B"/>
              </a:buClr>
              <a:buSzPct val="79999"/>
              <a:buFont typeface="Noto Sans Symbols"/>
              <a:buChar char="▪"/>
            </a:pPr>
            <a:r>
              <a:rPr lang="en-US" i="1"/>
              <a:t>Intuitive natural progression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73330B"/>
              </a:buClr>
              <a:buSzPct val="79999"/>
              <a:buFont typeface="Noto Sans Symbols"/>
              <a:buChar char="▪"/>
            </a:pPr>
            <a:r>
              <a:rPr lang="en-US" i="1"/>
              <a:t>Set expectations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73330B"/>
              </a:buClr>
              <a:buSzPct val="79999"/>
              <a:buFont typeface="Noto Sans Symbols"/>
              <a:buChar char="▪"/>
            </a:pPr>
            <a:r>
              <a:rPr lang="en-US" i="1"/>
              <a:t>Reward excellence 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73330B"/>
              </a:buClr>
              <a:buSzPct val="79999"/>
              <a:buFont typeface="Noto Sans Symbols"/>
              <a:buChar char="▪"/>
            </a:pPr>
            <a:r>
              <a:rPr lang="en-US" i="1"/>
              <a:t>An honor to serve</a:t>
            </a:r>
            <a:endParaRPr/>
          </a:p>
        </p:txBody>
      </p:sp>
      <p:grpSp>
        <p:nvGrpSpPr>
          <p:cNvPr id="188" name="Google Shape;188;p6"/>
          <p:cNvGrpSpPr/>
          <p:nvPr/>
        </p:nvGrpSpPr>
        <p:grpSpPr>
          <a:xfrm>
            <a:off x="2286001" y="5410200"/>
            <a:ext cx="1387475" cy="533400"/>
            <a:chOff x="720" y="3312"/>
            <a:chExt cx="874" cy="336"/>
          </a:xfrm>
        </p:grpSpPr>
        <p:sp>
          <p:nvSpPr>
            <p:cNvPr id="189" name="Google Shape;189;p6"/>
            <p:cNvSpPr/>
            <p:nvPr/>
          </p:nvSpPr>
          <p:spPr>
            <a:xfrm>
              <a:off x="768" y="3312"/>
              <a:ext cx="768" cy="336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90" name="Google Shape;190;p6"/>
            <p:cNvSpPr txBox="1"/>
            <p:nvPr/>
          </p:nvSpPr>
          <p:spPr>
            <a:xfrm>
              <a:off x="720" y="3312"/>
              <a:ext cx="874" cy="33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Committee Member</a:t>
              </a:r>
              <a:endParaRPr/>
            </a:p>
          </p:txBody>
        </p:sp>
      </p:grpSp>
      <p:grpSp>
        <p:nvGrpSpPr>
          <p:cNvPr id="191" name="Google Shape;191;p6"/>
          <p:cNvGrpSpPr/>
          <p:nvPr/>
        </p:nvGrpSpPr>
        <p:grpSpPr>
          <a:xfrm>
            <a:off x="3200401" y="4572000"/>
            <a:ext cx="1387475" cy="533400"/>
            <a:chOff x="720" y="3312"/>
            <a:chExt cx="874" cy="336"/>
          </a:xfrm>
        </p:grpSpPr>
        <p:sp>
          <p:nvSpPr>
            <p:cNvPr id="192" name="Google Shape;192;p6"/>
            <p:cNvSpPr/>
            <p:nvPr/>
          </p:nvSpPr>
          <p:spPr>
            <a:xfrm>
              <a:off x="768" y="3312"/>
              <a:ext cx="768" cy="336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93" name="Google Shape;193;p6"/>
            <p:cNvSpPr txBox="1"/>
            <p:nvPr/>
          </p:nvSpPr>
          <p:spPr>
            <a:xfrm>
              <a:off x="720" y="3312"/>
              <a:ext cx="874" cy="33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Committee Chair</a:t>
              </a:r>
              <a:endParaRPr/>
            </a:p>
          </p:txBody>
        </p:sp>
      </p:grpSp>
      <p:grpSp>
        <p:nvGrpSpPr>
          <p:cNvPr id="194" name="Google Shape;194;p6"/>
          <p:cNvGrpSpPr/>
          <p:nvPr/>
        </p:nvGrpSpPr>
        <p:grpSpPr>
          <a:xfrm>
            <a:off x="5867401" y="3733800"/>
            <a:ext cx="1387475" cy="533400"/>
            <a:chOff x="720" y="3312"/>
            <a:chExt cx="874" cy="336"/>
          </a:xfrm>
        </p:grpSpPr>
        <p:sp>
          <p:nvSpPr>
            <p:cNvPr id="195" name="Google Shape;195;p6"/>
            <p:cNvSpPr/>
            <p:nvPr/>
          </p:nvSpPr>
          <p:spPr>
            <a:xfrm>
              <a:off x="768" y="3312"/>
              <a:ext cx="768" cy="336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96" name="Google Shape;196;p6"/>
            <p:cNvSpPr txBox="1"/>
            <p:nvPr/>
          </p:nvSpPr>
          <p:spPr>
            <a:xfrm>
              <a:off x="720" y="3312"/>
              <a:ext cx="874" cy="1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Officer</a:t>
              </a:r>
              <a:endParaRPr/>
            </a:p>
          </p:txBody>
        </p:sp>
      </p:grpSp>
      <p:grpSp>
        <p:nvGrpSpPr>
          <p:cNvPr id="197" name="Google Shape;197;p6"/>
          <p:cNvGrpSpPr/>
          <p:nvPr/>
        </p:nvGrpSpPr>
        <p:grpSpPr>
          <a:xfrm>
            <a:off x="4038601" y="3733800"/>
            <a:ext cx="1387475" cy="533400"/>
            <a:chOff x="720" y="3312"/>
            <a:chExt cx="874" cy="336"/>
          </a:xfrm>
        </p:grpSpPr>
        <p:sp>
          <p:nvSpPr>
            <p:cNvPr id="198" name="Google Shape;198;p6"/>
            <p:cNvSpPr/>
            <p:nvPr/>
          </p:nvSpPr>
          <p:spPr>
            <a:xfrm>
              <a:off x="768" y="3312"/>
              <a:ext cx="768" cy="336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99" name="Google Shape;199;p6"/>
            <p:cNvSpPr txBox="1"/>
            <p:nvPr/>
          </p:nvSpPr>
          <p:spPr>
            <a:xfrm>
              <a:off x="720" y="3312"/>
              <a:ext cx="874" cy="1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Officer</a:t>
              </a:r>
              <a:endParaRPr/>
            </a:p>
          </p:txBody>
        </p:sp>
      </p:grpSp>
      <p:grpSp>
        <p:nvGrpSpPr>
          <p:cNvPr id="200" name="Google Shape;200;p6"/>
          <p:cNvGrpSpPr/>
          <p:nvPr/>
        </p:nvGrpSpPr>
        <p:grpSpPr>
          <a:xfrm>
            <a:off x="5486401" y="2590800"/>
            <a:ext cx="1387475" cy="533400"/>
            <a:chOff x="720" y="3312"/>
            <a:chExt cx="874" cy="336"/>
          </a:xfrm>
        </p:grpSpPr>
        <p:sp>
          <p:nvSpPr>
            <p:cNvPr id="201" name="Google Shape;201;p6"/>
            <p:cNvSpPr/>
            <p:nvPr/>
          </p:nvSpPr>
          <p:spPr>
            <a:xfrm>
              <a:off x="768" y="3312"/>
              <a:ext cx="768" cy="336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02" name="Google Shape;202;p6"/>
            <p:cNvSpPr txBox="1"/>
            <p:nvPr/>
          </p:nvSpPr>
          <p:spPr>
            <a:xfrm>
              <a:off x="720" y="3312"/>
              <a:ext cx="874" cy="1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Pre-President</a:t>
              </a:r>
              <a:endParaRPr/>
            </a:p>
          </p:txBody>
        </p:sp>
      </p:grpSp>
      <p:grpSp>
        <p:nvGrpSpPr>
          <p:cNvPr id="203" name="Google Shape;203;p6"/>
          <p:cNvGrpSpPr/>
          <p:nvPr/>
        </p:nvGrpSpPr>
        <p:grpSpPr>
          <a:xfrm>
            <a:off x="6553201" y="1828800"/>
            <a:ext cx="1387475" cy="533400"/>
            <a:chOff x="720" y="3312"/>
            <a:chExt cx="874" cy="336"/>
          </a:xfrm>
        </p:grpSpPr>
        <p:sp>
          <p:nvSpPr>
            <p:cNvPr id="204" name="Google Shape;204;p6"/>
            <p:cNvSpPr/>
            <p:nvPr/>
          </p:nvSpPr>
          <p:spPr>
            <a:xfrm>
              <a:off x="768" y="3312"/>
              <a:ext cx="768" cy="336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05" name="Google Shape;205;p6"/>
            <p:cNvSpPr txBox="1"/>
            <p:nvPr/>
          </p:nvSpPr>
          <p:spPr>
            <a:xfrm>
              <a:off x="720" y="3312"/>
              <a:ext cx="874" cy="1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President</a:t>
              </a:r>
              <a:endParaRPr/>
            </a:p>
          </p:txBody>
        </p:sp>
      </p:grpSp>
      <p:grpSp>
        <p:nvGrpSpPr>
          <p:cNvPr id="206" name="Google Shape;206;p6"/>
          <p:cNvGrpSpPr/>
          <p:nvPr/>
        </p:nvGrpSpPr>
        <p:grpSpPr>
          <a:xfrm>
            <a:off x="8077201" y="1219200"/>
            <a:ext cx="1387475" cy="533400"/>
            <a:chOff x="720" y="3312"/>
            <a:chExt cx="874" cy="336"/>
          </a:xfrm>
        </p:grpSpPr>
        <p:sp>
          <p:nvSpPr>
            <p:cNvPr id="207" name="Google Shape;207;p6"/>
            <p:cNvSpPr/>
            <p:nvPr/>
          </p:nvSpPr>
          <p:spPr>
            <a:xfrm>
              <a:off x="768" y="3312"/>
              <a:ext cx="768" cy="336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08" name="Google Shape;208;p6"/>
            <p:cNvSpPr txBox="1"/>
            <p:nvPr/>
          </p:nvSpPr>
          <p:spPr>
            <a:xfrm>
              <a:off x="720" y="3312"/>
              <a:ext cx="874" cy="33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Past 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President</a:t>
              </a:r>
              <a:endParaRPr/>
            </a:p>
          </p:txBody>
        </p:sp>
      </p:grpSp>
      <p:sp>
        <p:nvSpPr>
          <p:cNvPr id="209" name="Google Shape;209;p6"/>
          <p:cNvSpPr/>
          <p:nvPr/>
        </p:nvSpPr>
        <p:spPr>
          <a:xfrm>
            <a:off x="3581400" y="5105400"/>
            <a:ext cx="457200" cy="60960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FFCC00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10" name="Google Shape;210;p6"/>
          <p:cNvSpPr/>
          <p:nvPr/>
        </p:nvSpPr>
        <p:spPr>
          <a:xfrm>
            <a:off x="4495800" y="4267200"/>
            <a:ext cx="457200" cy="60960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FFCC00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11" name="Google Shape;211;p6"/>
          <p:cNvSpPr/>
          <p:nvPr/>
        </p:nvSpPr>
        <p:spPr>
          <a:xfrm>
            <a:off x="6781800" y="2362200"/>
            <a:ext cx="457200" cy="60960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FFCC00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12" name="Google Shape;212;p6"/>
          <p:cNvSpPr/>
          <p:nvPr/>
        </p:nvSpPr>
        <p:spPr>
          <a:xfrm>
            <a:off x="5334000" y="3810000"/>
            <a:ext cx="609600" cy="304800"/>
          </a:xfrm>
          <a:prstGeom prst="leftRightArrow">
            <a:avLst>
              <a:gd name="adj1" fmla="val 50000"/>
              <a:gd name="adj2" fmla="val 40000"/>
            </a:avLst>
          </a:prstGeom>
          <a:solidFill>
            <a:srgbClr val="FFCC00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13" name="Google Shape;213;p6"/>
          <p:cNvSpPr/>
          <p:nvPr/>
        </p:nvSpPr>
        <p:spPr>
          <a:xfrm rot="-3204881">
            <a:off x="5562600" y="3200400"/>
            <a:ext cx="533400" cy="381000"/>
          </a:xfrm>
          <a:prstGeom prst="rightArrow">
            <a:avLst>
              <a:gd name="adj1" fmla="val 50000"/>
              <a:gd name="adj2" fmla="val 35000"/>
            </a:avLst>
          </a:prstGeom>
          <a:solidFill>
            <a:srgbClr val="FFCC00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14" name="Google Shape;214;p6"/>
          <p:cNvSpPr/>
          <p:nvPr/>
        </p:nvSpPr>
        <p:spPr>
          <a:xfrm>
            <a:off x="7848600" y="1752600"/>
            <a:ext cx="609600" cy="45720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FFCC00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15" name="Google Shape;215;p6"/>
          <p:cNvSpPr txBox="1"/>
          <p:nvPr/>
        </p:nvSpPr>
        <p:spPr>
          <a:xfrm>
            <a:off x="596902" y="6488668"/>
            <a:ext cx="24257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* from Allan Kahan</a:t>
            </a:r>
            <a:endParaRPr/>
          </a:p>
        </p:txBody>
      </p:sp>
      <p:sp>
        <p:nvSpPr>
          <p:cNvPr id="216" name="Google Shape;216;p6"/>
          <p:cNvSpPr txBox="1"/>
          <p:nvPr/>
        </p:nvSpPr>
        <p:spPr>
          <a:xfrm>
            <a:off x="7940676" y="4479378"/>
            <a:ext cx="2232024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Repeat for Regional and International Positions</a:t>
            </a:r>
            <a:endParaRPr/>
          </a:p>
        </p:txBody>
      </p:sp>
      <p:sp>
        <p:nvSpPr>
          <p:cNvPr id="217" name="Google Shape;217;p6"/>
          <p:cNvSpPr/>
          <p:nvPr/>
        </p:nvSpPr>
        <p:spPr>
          <a:xfrm rot="2410298">
            <a:off x="6955655" y="1488199"/>
            <a:ext cx="1006476" cy="5801799"/>
          </a:xfrm>
          <a:prstGeom prst="rightBrace">
            <a:avLst>
              <a:gd name="adj1" fmla="val 8333"/>
              <a:gd name="adj2" fmla="val 50000"/>
            </a:avLst>
          </a:prstGeom>
          <a:noFill/>
          <a:ln w="127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18" name="Google Shape;218;p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12ad33568a1_0_0"/>
          <p:cNvSpPr txBox="1">
            <a:spLocks noGrp="1"/>
          </p:cNvSpPr>
          <p:nvPr>
            <p:ph type="title"/>
          </p:nvPr>
        </p:nvSpPr>
        <p:spPr>
          <a:xfrm>
            <a:off x="1828800" y="484632"/>
            <a:ext cx="86868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Trebuchet MS"/>
              <a:buNone/>
            </a:pPr>
            <a:r>
              <a:rPr lang="en-US" sz="3200"/>
              <a:t>Growth Ladder</a:t>
            </a:r>
            <a:endParaRPr/>
          </a:p>
        </p:txBody>
      </p:sp>
      <p:sp>
        <p:nvSpPr>
          <p:cNvPr id="224" name="Google Shape;224;g12ad33568a1_0_0"/>
          <p:cNvSpPr txBox="1">
            <a:spLocks noGrp="1"/>
          </p:cNvSpPr>
          <p:nvPr>
            <p:ph type="body" idx="1"/>
          </p:nvPr>
        </p:nvSpPr>
        <p:spPr>
          <a:xfrm>
            <a:off x="1828800" y="1554164"/>
            <a:ext cx="2590800" cy="16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20000"/>
          </a:bodyPr>
          <a:lstStyle/>
          <a:p>
            <a:pPr marL="342900" lvl="0" indent="-349758" algn="l" rtl="0">
              <a:spcBef>
                <a:spcPts val="0"/>
              </a:spcBef>
              <a:spcAft>
                <a:spcPts val="0"/>
              </a:spcAft>
              <a:buClr>
                <a:srgbClr val="73330B"/>
              </a:buClr>
              <a:buSzPts val="1440"/>
              <a:buFont typeface="Noto Sans Symbols"/>
              <a:buChar char="▪"/>
            </a:pPr>
            <a:r>
              <a:rPr lang="en-US" i="1"/>
              <a:t>Intuitive natural progression</a:t>
            </a:r>
            <a:endParaRPr/>
          </a:p>
          <a:p>
            <a:pPr marL="342900" lvl="0" indent="-349758" algn="l" rtl="0">
              <a:spcBef>
                <a:spcPts val="1000"/>
              </a:spcBef>
              <a:spcAft>
                <a:spcPts val="0"/>
              </a:spcAft>
              <a:buClr>
                <a:srgbClr val="73330B"/>
              </a:buClr>
              <a:buSzPts val="1440"/>
              <a:buFont typeface="Noto Sans Symbols"/>
              <a:buChar char="▪"/>
            </a:pPr>
            <a:r>
              <a:rPr lang="en-US" i="1"/>
              <a:t>Set expectations</a:t>
            </a:r>
            <a:endParaRPr/>
          </a:p>
          <a:p>
            <a:pPr marL="342900" lvl="0" indent="-349758" algn="l" rtl="0">
              <a:spcBef>
                <a:spcPts val="1000"/>
              </a:spcBef>
              <a:spcAft>
                <a:spcPts val="0"/>
              </a:spcAft>
              <a:buClr>
                <a:srgbClr val="73330B"/>
              </a:buClr>
              <a:buSzPts val="1440"/>
              <a:buFont typeface="Noto Sans Symbols"/>
              <a:buChar char="▪"/>
            </a:pPr>
            <a:r>
              <a:rPr lang="en-US" i="1"/>
              <a:t>Reward excellence </a:t>
            </a:r>
            <a:endParaRPr/>
          </a:p>
          <a:p>
            <a:pPr marL="342900" lvl="0" indent="-349758" algn="l" rtl="0">
              <a:spcBef>
                <a:spcPts val="1000"/>
              </a:spcBef>
              <a:spcAft>
                <a:spcPts val="0"/>
              </a:spcAft>
              <a:buClr>
                <a:srgbClr val="73330B"/>
              </a:buClr>
              <a:buSzPts val="1440"/>
              <a:buFont typeface="Noto Sans Symbols"/>
              <a:buChar char="▪"/>
            </a:pPr>
            <a:r>
              <a:rPr lang="en-US" i="1"/>
              <a:t>An honor to serve</a:t>
            </a:r>
            <a:endParaRPr/>
          </a:p>
        </p:txBody>
      </p:sp>
      <p:grpSp>
        <p:nvGrpSpPr>
          <p:cNvPr id="225" name="Google Shape;225;g12ad33568a1_0_0"/>
          <p:cNvGrpSpPr/>
          <p:nvPr/>
        </p:nvGrpSpPr>
        <p:grpSpPr>
          <a:xfrm>
            <a:off x="2286001" y="5410200"/>
            <a:ext cx="1504950" cy="476250"/>
            <a:chOff x="720" y="3312"/>
            <a:chExt cx="948" cy="300"/>
          </a:xfrm>
        </p:grpSpPr>
        <p:sp>
          <p:nvSpPr>
            <p:cNvPr id="226" name="Google Shape;226;g12ad33568a1_0_0"/>
            <p:cNvSpPr/>
            <p:nvPr/>
          </p:nvSpPr>
          <p:spPr>
            <a:xfrm>
              <a:off x="768" y="3312"/>
              <a:ext cx="900" cy="30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27" name="Google Shape;227;g12ad33568a1_0_0"/>
            <p:cNvSpPr txBox="1"/>
            <p:nvPr/>
          </p:nvSpPr>
          <p:spPr>
            <a:xfrm>
              <a:off x="720" y="3312"/>
              <a:ext cx="900" cy="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Committee Member</a:t>
              </a:r>
              <a:endParaRPr/>
            </a:p>
          </p:txBody>
        </p:sp>
      </p:grpSp>
      <p:grpSp>
        <p:nvGrpSpPr>
          <p:cNvPr id="228" name="Google Shape;228;g12ad33568a1_0_0"/>
          <p:cNvGrpSpPr/>
          <p:nvPr/>
        </p:nvGrpSpPr>
        <p:grpSpPr>
          <a:xfrm>
            <a:off x="3200401" y="4572000"/>
            <a:ext cx="1504950" cy="476250"/>
            <a:chOff x="720" y="3312"/>
            <a:chExt cx="948" cy="300"/>
          </a:xfrm>
        </p:grpSpPr>
        <p:sp>
          <p:nvSpPr>
            <p:cNvPr id="229" name="Google Shape;229;g12ad33568a1_0_0"/>
            <p:cNvSpPr/>
            <p:nvPr/>
          </p:nvSpPr>
          <p:spPr>
            <a:xfrm>
              <a:off x="768" y="3312"/>
              <a:ext cx="900" cy="30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30" name="Google Shape;230;g12ad33568a1_0_0"/>
            <p:cNvSpPr txBox="1"/>
            <p:nvPr/>
          </p:nvSpPr>
          <p:spPr>
            <a:xfrm>
              <a:off x="720" y="3312"/>
              <a:ext cx="900" cy="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Committee Chair</a:t>
              </a:r>
              <a:endParaRPr/>
            </a:p>
          </p:txBody>
        </p:sp>
      </p:grpSp>
      <p:grpSp>
        <p:nvGrpSpPr>
          <p:cNvPr id="231" name="Google Shape;231;g12ad33568a1_0_0"/>
          <p:cNvGrpSpPr/>
          <p:nvPr/>
        </p:nvGrpSpPr>
        <p:grpSpPr>
          <a:xfrm>
            <a:off x="5867401" y="3733800"/>
            <a:ext cx="1504950" cy="476250"/>
            <a:chOff x="720" y="3312"/>
            <a:chExt cx="948" cy="300"/>
          </a:xfrm>
        </p:grpSpPr>
        <p:sp>
          <p:nvSpPr>
            <p:cNvPr id="232" name="Google Shape;232;g12ad33568a1_0_0"/>
            <p:cNvSpPr/>
            <p:nvPr/>
          </p:nvSpPr>
          <p:spPr>
            <a:xfrm>
              <a:off x="768" y="3312"/>
              <a:ext cx="900" cy="30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33" name="Google Shape;233;g12ad33568a1_0_0"/>
            <p:cNvSpPr txBox="1"/>
            <p:nvPr/>
          </p:nvSpPr>
          <p:spPr>
            <a:xfrm>
              <a:off x="720" y="3312"/>
              <a:ext cx="900" cy="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Officer</a:t>
              </a:r>
              <a:endParaRPr/>
            </a:p>
          </p:txBody>
        </p:sp>
      </p:grpSp>
      <p:grpSp>
        <p:nvGrpSpPr>
          <p:cNvPr id="234" name="Google Shape;234;g12ad33568a1_0_0"/>
          <p:cNvGrpSpPr/>
          <p:nvPr/>
        </p:nvGrpSpPr>
        <p:grpSpPr>
          <a:xfrm>
            <a:off x="4038601" y="3733800"/>
            <a:ext cx="1504950" cy="476250"/>
            <a:chOff x="720" y="3312"/>
            <a:chExt cx="948" cy="300"/>
          </a:xfrm>
        </p:grpSpPr>
        <p:sp>
          <p:nvSpPr>
            <p:cNvPr id="235" name="Google Shape;235;g12ad33568a1_0_0"/>
            <p:cNvSpPr/>
            <p:nvPr/>
          </p:nvSpPr>
          <p:spPr>
            <a:xfrm>
              <a:off x="768" y="3312"/>
              <a:ext cx="900" cy="30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36" name="Google Shape;236;g12ad33568a1_0_0"/>
            <p:cNvSpPr txBox="1"/>
            <p:nvPr/>
          </p:nvSpPr>
          <p:spPr>
            <a:xfrm>
              <a:off x="720" y="3312"/>
              <a:ext cx="900" cy="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Officer</a:t>
              </a:r>
              <a:endParaRPr/>
            </a:p>
          </p:txBody>
        </p:sp>
      </p:grpSp>
      <p:grpSp>
        <p:nvGrpSpPr>
          <p:cNvPr id="237" name="Google Shape;237;g12ad33568a1_0_0"/>
          <p:cNvGrpSpPr/>
          <p:nvPr/>
        </p:nvGrpSpPr>
        <p:grpSpPr>
          <a:xfrm>
            <a:off x="5486401" y="2590800"/>
            <a:ext cx="1504950" cy="476250"/>
            <a:chOff x="720" y="3312"/>
            <a:chExt cx="948" cy="300"/>
          </a:xfrm>
        </p:grpSpPr>
        <p:sp>
          <p:nvSpPr>
            <p:cNvPr id="238" name="Google Shape;238;g12ad33568a1_0_0"/>
            <p:cNvSpPr/>
            <p:nvPr/>
          </p:nvSpPr>
          <p:spPr>
            <a:xfrm>
              <a:off x="768" y="3312"/>
              <a:ext cx="900" cy="30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39" name="Google Shape;239;g12ad33568a1_0_0"/>
            <p:cNvSpPr txBox="1"/>
            <p:nvPr/>
          </p:nvSpPr>
          <p:spPr>
            <a:xfrm>
              <a:off x="720" y="3312"/>
              <a:ext cx="900" cy="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Pre-President</a:t>
              </a:r>
              <a:endParaRPr/>
            </a:p>
          </p:txBody>
        </p:sp>
      </p:grpSp>
      <p:grpSp>
        <p:nvGrpSpPr>
          <p:cNvPr id="240" name="Google Shape;240;g12ad33568a1_0_0"/>
          <p:cNvGrpSpPr/>
          <p:nvPr/>
        </p:nvGrpSpPr>
        <p:grpSpPr>
          <a:xfrm>
            <a:off x="6553201" y="1828800"/>
            <a:ext cx="1504950" cy="476250"/>
            <a:chOff x="720" y="3312"/>
            <a:chExt cx="948" cy="300"/>
          </a:xfrm>
        </p:grpSpPr>
        <p:sp>
          <p:nvSpPr>
            <p:cNvPr id="241" name="Google Shape;241;g12ad33568a1_0_0"/>
            <p:cNvSpPr/>
            <p:nvPr/>
          </p:nvSpPr>
          <p:spPr>
            <a:xfrm>
              <a:off x="768" y="3312"/>
              <a:ext cx="900" cy="30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42" name="Google Shape;242;g12ad33568a1_0_0"/>
            <p:cNvSpPr txBox="1"/>
            <p:nvPr/>
          </p:nvSpPr>
          <p:spPr>
            <a:xfrm>
              <a:off x="720" y="3312"/>
              <a:ext cx="900" cy="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President</a:t>
              </a:r>
              <a:endParaRPr/>
            </a:p>
          </p:txBody>
        </p:sp>
      </p:grpSp>
      <p:grpSp>
        <p:nvGrpSpPr>
          <p:cNvPr id="243" name="Google Shape;243;g12ad33568a1_0_0"/>
          <p:cNvGrpSpPr/>
          <p:nvPr/>
        </p:nvGrpSpPr>
        <p:grpSpPr>
          <a:xfrm>
            <a:off x="8077201" y="1219200"/>
            <a:ext cx="1504950" cy="476250"/>
            <a:chOff x="720" y="3312"/>
            <a:chExt cx="948" cy="300"/>
          </a:xfrm>
        </p:grpSpPr>
        <p:sp>
          <p:nvSpPr>
            <p:cNvPr id="244" name="Google Shape;244;g12ad33568a1_0_0"/>
            <p:cNvSpPr/>
            <p:nvPr/>
          </p:nvSpPr>
          <p:spPr>
            <a:xfrm>
              <a:off x="768" y="3312"/>
              <a:ext cx="900" cy="30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45" name="Google Shape;245;g12ad33568a1_0_0"/>
            <p:cNvSpPr txBox="1"/>
            <p:nvPr/>
          </p:nvSpPr>
          <p:spPr>
            <a:xfrm>
              <a:off x="720" y="3312"/>
              <a:ext cx="900" cy="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Past 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President</a:t>
              </a:r>
              <a:endParaRPr/>
            </a:p>
          </p:txBody>
        </p:sp>
      </p:grpSp>
      <p:sp>
        <p:nvSpPr>
          <p:cNvPr id="246" name="Google Shape;246;g12ad33568a1_0_0"/>
          <p:cNvSpPr/>
          <p:nvPr/>
        </p:nvSpPr>
        <p:spPr>
          <a:xfrm>
            <a:off x="3581400" y="5105400"/>
            <a:ext cx="457218" cy="609606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FFCC00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47" name="Google Shape;247;g12ad33568a1_0_0"/>
          <p:cNvSpPr/>
          <p:nvPr/>
        </p:nvSpPr>
        <p:spPr>
          <a:xfrm>
            <a:off x="4495800" y="4267200"/>
            <a:ext cx="457218" cy="609606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FFCC00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48" name="Google Shape;248;g12ad33568a1_0_0"/>
          <p:cNvSpPr/>
          <p:nvPr/>
        </p:nvSpPr>
        <p:spPr>
          <a:xfrm>
            <a:off x="6781800" y="2362200"/>
            <a:ext cx="457218" cy="609606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FFCC00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49" name="Google Shape;249;g12ad33568a1_0_0"/>
          <p:cNvSpPr/>
          <p:nvPr/>
        </p:nvSpPr>
        <p:spPr>
          <a:xfrm>
            <a:off x="5334000" y="3810000"/>
            <a:ext cx="609600" cy="304800"/>
          </a:xfrm>
          <a:prstGeom prst="leftRightArrow">
            <a:avLst>
              <a:gd name="adj1" fmla="val 50000"/>
              <a:gd name="adj2" fmla="val 40000"/>
            </a:avLst>
          </a:prstGeom>
          <a:solidFill>
            <a:srgbClr val="FFCC00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50" name="Google Shape;250;g12ad33568a1_0_0"/>
          <p:cNvSpPr/>
          <p:nvPr/>
        </p:nvSpPr>
        <p:spPr>
          <a:xfrm rot="-3204817">
            <a:off x="5562613" y="3200328"/>
            <a:ext cx="533527" cy="381065"/>
          </a:xfrm>
          <a:prstGeom prst="rightArrow">
            <a:avLst>
              <a:gd name="adj1" fmla="val 50000"/>
              <a:gd name="adj2" fmla="val 35000"/>
            </a:avLst>
          </a:prstGeom>
          <a:solidFill>
            <a:srgbClr val="FFCC00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51" name="Google Shape;251;g12ad33568a1_0_0"/>
          <p:cNvSpPr/>
          <p:nvPr/>
        </p:nvSpPr>
        <p:spPr>
          <a:xfrm>
            <a:off x="7848600" y="1752600"/>
            <a:ext cx="609606" cy="45721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FFCC00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52" name="Google Shape;252;g12ad33568a1_0_0"/>
          <p:cNvSpPr txBox="1"/>
          <p:nvPr/>
        </p:nvSpPr>
        <p:spPr>
          <a:xfrm>
            <a:off x="596902" y="6488668"/>
            <a:ext cx="24258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* from Allan Kahan</a:t>
            </a:r>
            <a:endParaRPr/>
          </a:p>
        </p:txBody>
      </p:sp>
      <p:sp>
        <p:nvSpPr>
          <p:cNvPr id="253" name="Google Shape;253;g12ad33568a1_0_0"/>
          <p:cNvSpPr txBox="1"/>
          <p:nvPr/>
        </p:nvSpPr>
        <p:spPr>
          <a:xfrm>
            <a:off x="7940676" y="4479378"/>
            <a:ext cx="22320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Repeat for Regional and International Positions</a:t>
            </a:r>
            <a:endParaRPr/>
          </a:p>
        </p:txBody>
      </p:sp>
      <p:sp>
        <p:nvSpPr>
          <p:cNvPr id="254" name="Google Shape;254;g12ad33568a1_0_0"/>
          <p:cNvSpPr/>
          <p:nvPr/>
        </p:nvSpPr>
        <p:spPr>
          <a:xfrm rot="2409849">
            <a:off x="6955750" y="1488193"/>
            <a:ext cx="1006543" cy="5801610"/>
          </a:xfrm>
          <a:prstGeom prst="rightBrace">
            <a:avLst>
              <a:gd name="adj1" fmla="val 8333"/>
              <a:gd name="adj2" fmla="val 50000"/>
            </a:avLst>
          </a:prstGeom>
          <a:noFill/>
          <a:ln w="127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55" name="Google Shape;255;g12ad33568a1_0_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12ad33568a1_0_36"/>
          <p:cNvSpPr txBox="1">
            <a:spLocks noGrp="1"/>
          </p:cNvSpPr>
          <p:nvPr>
            <p:ph type="title"/>
          </p:nvPr>
        </p:nvSpPr>
        <p:spPr>
          <a:xfrm>
            <a:off x="1828800" y="484632"/>
            <a:ext cx="86868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Trebuchet MS"/>
              <a:buNone/>
            </a:pPr>
            <a:r>
              <a:rPr lang="en-US" sz="3200"/>
              <a:t>Growth Ladder</a:t>
            </a:r>
            <a:endParaRPr/>
          </a:p>
        </p:txBody>
      </p:sp>
      <p:sp>
        <p:nvSpPr>
          <p:cNvPr id="261" name="Google Shape;261;g12ad33568a1_0_36"/>
          <p:cNvSpPr txBox="1">
            <a:spLocks noGrp="1"/>
          </p:cNvSpPr>
          <p:nvPr>
            <p:ph type="body" idx="1"/>
          </p:nvPr>
        </p:nvSpPr>
        <p:spPr>
          <a:xfrm>
            <a:off x="1828800" y="1554164"/>
            <a:ext cx="2590800" cy="16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20000"/>
          </a:bodyPr>
          <a:lstStyle/>
          <a:p>
            <a:pPr marL="342900" lvl="0" indent="-349758" algn="l" rtl="0">
              <a:spcBef>
                <a:spcPts val="0"/>
              </a:spcBef>
              <a:spcAft>
                <a:spcPts val="0"/>
              </a:spcAft>
              <a:buClr>
                <a:srgbClr val="73330B"/>
              </a:buClr>
              <a:buSzPts val="1440"/>
              <a:buFont typeface="Noto Sans Symbols"/>
              <a:buChar char="▪"/>
            </a:pPr>
            <a:r>
              <a:rPr lang="en-US" i="1"/>
              <a:t>Intuitive natural progression</a:t>
            </a:r>
            <a:endParaRPr/>
          </a:p>
          <a:p>
            <a:pPr marL="342900" lvl="0" indent="-349758" algn="l" rtl="0">
              <a:spcBef>
                <a:spcPts val="1000"/>
              </a:spcBef>
              <a:spcAft>
                <a:spcPts val="0"/>
              </a:spcAft>
              <a:buClr>
                <a:srgbClr val="73330B"/>
              </a:buClr>
              <a:buSzPts val="1440"/>
              <a:buFont typeface="Noto Sans Symbols"/>
              <a:buChar char="▪"/>
            </a:pPr>
            <a:r>
              <a:rPr lang="en-US" i="1"/>
              <a:t>Set expectations</a:t>
            </a:r>
            <a:endParaRPr/>
          </a:p>
          <a:p>
            <a:pPr marL="342900" lvl="0" indent="-349758" algn="l" rtl="0">
              <a:spcBef>
                <a:spcPts val="1000"/>
              </a:spcBef>
              <a:spcAft>
                <a:spcPts val="0"/>
              </a:spcAft>
              <a:buClr>
                <a:srgbClr val="73330B"/>
              </a:buClr>
              <a:buSzPts val="1440"/>
              <a:buFont typeface="Noto Sans Symbols"/>
              <a:buChar char="▪"/>
            </a:pPr>
            <a:r>
              <a:rPr lang="en-US" i="1"/>
              <a:t>Reward excellence </a:t>
            </a:r>
            <a:endParaRPr/>
          </a:p>
          <a:p>
            <a:pPr marL="342900" lvl="0" indent="-349758" algn="l" rtl="0">
              <a:spcBef>
                <a:spcPts val="1000"/>
              </a:spcBef>
              <a:spcAft>
                <a:spcPts val="0"/>
              </a:spcAft>
              <a:buClr>
                <a:srgbClr val="73330B"/>
              </a:buClr>
              <a:buSzPts val="1440"/>
              <a:buFont typeface="Noto Sans Symbols"/>
              <a:buChar char="▪"/>
            </a:pPr>
            <a:r>
              <a:rPr lang="en-US" i="1"/>
              <a:t>An honor to serve</a:t>
            </a:r>
            <a:endParaRPr/>
          </a:p>
        </p:txBody>
      </p:sp>
      <p:grpSp>
        <p:nvGrpSpPr>
          <p:cNvPr id="262" name="Google Shape;262;g12ad33568a1_0_36"/>
          <p:cNvGrpSpPr/>
          <p:nvPr/>
        </p:nvGrpSpPr>
        <p:grpSpPr>
          <a:xfrm>
            <a:off x="2286001" y="5410200"/>
            <a:ext cx="1504950" cy="476250"/>
            <a:chOff x="720" y="3312"/>
            <a:chExt cx="948" cy="300"/>
          </a:xfrm>
        </p:grpSpPr>
        <p:sp>
          <p:nvSpPr>
            <p:cNvPr id="263" name="Google Shape;263;g12ad33568a1_0_36"/>
            <p:cNvSpPr/>
            <p:nvPr/>
          </p:nvSpPr>
          <p:spPr>
            <a:xfrm>
              <a:off x="768" y="3312"/>
              <a:ext cx="900" cy="30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64" name="Google Shape;264;g12ad33568a1_0_36"/>
            <p:cNvSpPr txBox="1"/>
            <p:nvPr/>
          </p:nvSpPr>
          <p:spPr>
            <a:xfrm>
              <a:off x="720" y="3312"/>
              <a:ext cx="900" cy="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Committee Member</a:t>
              </a:r>
              <a:endParaRPr/>
            </a:p>
          </p:txBody>
        </p:sp>
      </p:grpSp>
      <p:grpSp>
        <p:nvGrpSpPr>
          <p:cNvPr id="265" name="Google Shape;265;g12ad33568a1_0_36"/>
          <p:cNvGrpSpPr/>
          <p:nvPr/>
        </p:nvGrpSpPr>
        <p:grpSpPr>
          <a:xfrm>
            <a:off x="3200401" y="4572000"/>
            <a:ext cx="1504950" cy="476250"/>
            <a:chOff x="720" y="3312"/>
            <a:chExt cx="948" cy="300"/>
          </a:xfrm>
        </p:grpSpPr>
        <p:sp>
          <p:nvSpPr>
            <p:cNvPr id="266" name="Google Shape;266;g12ad33568a1_0_36"/>
            <p:cNvSpPr/>
            <p:nvPr/>
          </p:nvSpPr>
          <p:spPr>
            <a:xfrm>
              <a:off x="768" y="3312"/>
              <a:ext cx="900" cy="30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67" name="Google Shape;267;g12ad33568a1_0_36"/>
            <p:cNvSpPr txBox="1"/>
            <p:nvPr/>
          </p:nvSpPr>
          <p:spPr>
            <a:xfrm>
              <a:off x="720" y="3312"/>
              <a:ext cx="900" cy="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Committee Chair</a:t>
              </a:r>
              <a:endParaRPr/>
            </a:p>
          </p:txBody>
        </p:sp>
      </p:grpSp>
      <p:grpSp>
        <p:nvGrpSpPr>
          <p:cNvPr id="268" name="Google Shape;268;g12ad33568a1_0_36"/>
          <p:cNvGrpSpPr/>
          <p:nvPr/>
        </p:nvGrpSpPr>
        <p:grpSpPr>
          <a:xfrm>
            <a:off x="5867401" y="3733800"/>
            <a:ext cx="1504950" cy="476250"/>
            <a:chOff x="720" y="3312"/>
            <a:chExt cx="948" cy="300"/>
          </a:xfrm>
        </p:grpSpPr>
        <p:sp>
          <p:nvSpPr>
            <p:cNvPr id="269" name="Google Shape;269;g12ad33568a1_0_36"/>
            <p:cNvSpPr/>
            <p:nvPr/>
          </p:nvSpPr>
          <p:spPr>
            <a:xfrm>
              <a:off x="768" y="3312"/>
              <a:ext cx="900" cy="30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70" name="Google Shape;270;g12ad33568a1_0_36"/>
            <p:cNvSpPr txBox="1"/>
            <p:nvPr/>
          </p:nvSpPr>
          <p:spPr>
            <a:xfrm>
              <a:off x="720" y="3312"/>
              <a:ext cx="900" cy="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Officer</a:t>
              </a:r>
              <a:endParaRPr/>
            </a:p>
          </p:txBody>
        </p:sp>
      </p:grpSp>
      <p:grpSp>
        <p:nvGrpSpPr>
          <p:cNvPr id="271" name="Google Shape;271;g12ad33568a1_0_36"/>
          <p:cNvGrpSpPr/>
          <p:nvPr/>
        </p:nvGrpSpPr>
        <p:grpSpPr>
          <a:xfrm>
            <a:off x="4038601" y="3733800"/>
            <a:ext cx="1504950" cy="476250"/>
            <a:chOff x="720" y="3312"/>
            <a:chExt cx="948" cy="300"/>
          </a:xfrm>
        </p:grpSpPr>
        <p:sp>
          <p:nvSpPr>
            <p:cNvPr id="272" name="Google Shape;272;g12ad33568a1_0_36"/>
            <p:cNvSpPr/>
            <p:nvPr/>
          </p:nvSpPr>
          <p:spPr>
            <a:xfrm>
              <a:off x="768" y="3312"/>
              <a:ext cx="900" cy="30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73" name="Google Shape;273;g12ad33568a1_0_36"/>
            <p:cNvSpPr txBox="1"/>
            <p:nvPr/>
          </p:nvSpPr>
          <p:spPr>
            <a:xfrm>
              <a:off x="720" y="3312"/>
              <a:ext cx="900" cy="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Officer</a:t>
              </a:r>
              <a:endParaRPr/>
            </a:p>
          </p:txBody>
        </p:sp>
      </p:grpSp>
      <p:grpSp>
        <p:nvGrpSpPr>
          <p:cNvPr id="274" name="Google Shape;274;g12ad33568a1_0_36"/>
          <p:cNvGrpSpPr/>
          <p:nvPr/>
        </p:nvGrpSpPr>
        <p:grpSpPr>
          <a:xfrm>
            <a:off x="5486401" y="2590800"/>
            <a:ext cx="1504950" cy="476250"/>
            <a:chOff x="720" y="3312"/>
            <a:chExt cx="948" cy="300"/>
          </a:xfrm>
        </p:grpSpPr>
        <p:sp>
          <p:nvSpPr>
            <p:cNvPr id="275" name="Google Shape;275;g12ad33568a1_0_36"/>
            <p:cNvSpPr/>
            <p:nvPr/>
          </p:nvSpPr>
          <p:spPr>
            <a:xfrm>
              <a:off x="768" y="3312"/>
              <a:ext cx="900" cy="30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76" name="Google Shape;276;g12ad33568a1_0_36"/>
            <p:cNvSpPr txBox="1"/>
            <p:nvPr/>
          </p:nvSpPr>
          <p:spPr>
            <a:xfrm>
              <a:off x="720" y="3312"/>
              <a:ext cx="900" cy="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Pre-President</a:t>
              </a:r>
              <a:endParaRPr/>
            </a:p>
          </p:txBody>
        </p:sp>
      </p:grpSp>
      <p:grpSp>
        <p:nvGrpSpPr>
          <p:cNvPr id="277" name="Google Shape;277;g12ad33568a1_0_36"/>
          <p:cNvGrpSpPr/>
          <p:nvPr/>
        </p:nvGrpSpPr>
        <p:grpSpPr>
          <a:xfrm>
            <a:off x="6553201" y="1828800"/>
            <a:ext cx="1504950" cy="476250"/>
            <a:chOff x="720" y="3312"/>
            <a:chExt cx="948" cy="300"/>
          </a:xfrm>
        </p:grpSpPr>
        <p:sp>
          <p:nvSpPr>
            <p:cNvPr id="278" name="Google Shape;278;g12ad33568a1_0_36"/>
            <p:cNvSpPr/>
            <p:nvPr/>
          </p:nvSpPr>
          <p:spPr>
            <a:xfrm>
              <a:off x="768" y="3312"/>
              <a:ext cx="900" cy="30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79" name="Google Shape;279;g12ad33568a1_0_36"/>
            <p:cNvSpPr txBox="1"/>
            <p:nvPr/>
          </p:nvSpPr>
          <p:spPr>
            <a:xfrm>
              <a:off x="720" y="3312"/>
              <a:ext cx="900" cy="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President</a:t>
              </a:r>
              <a:endParaRPr/>
            </a:p>
          </p:txBody>
        </p:sp>
      </p:grpSp>
      <p:grpSp>
        <p:nvGrpSpPr>
          <p:cNvPr id="280" name="Google Shape;280;g12ad33568a1_0_36"/>
          <p:cNvGrpSpPr/>
          <p:nvPr/>
        </p:nvGrpSpPr>
        <p:grpSpPr>
          <a:xfrm>
            <a:off x="8077201" y="1219200"/>
            <a:ext cx="1504950" cy="476250"/>
            <a:chOff x="720" y="3312"/>
            <a:chExt cx="948" cy="300"/>
          </a:xfrm>
        </p:grpSpPr>
        <p:sp>
          <p:nvSpPr>
            <p:cNvPr id="281" name="Google Shape;281;g12ad33568a1_0_36"/>
            <p:cNvSpPr/>
            <p:nvPr/>
          </p:nvSpPr>
          <p:spPr>
            <a:xfrm>
              <a:off x="768" y="3312"/>
              <a:ext cx="900" cy="30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82" name="Google Shape;282;g12ad33568a1_0_36"/>
            <p:cNvSpPr txBox="1"/>
            <p:nvPr/>
          </p:nvSpPr>
          <p:spPr>
            <a:xfrm>
              <a:off x="720" y="3312"/>
              <a:ext cx="900" cy="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Past 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President</a:t>
              </a:r>
              <a:endParaRPr/>
            </a:p>
          </p:txBody>
        </p:sp>
      </p:grpSp>
      <p:sp>
        <p:nvSpPr>
          <p:cNvPr id="283" name="Google Shape;283;g12ad33568a1_0_36"/>
          <p:cNvSpPr/>
          <p:nvPr/>
        </p:nvSpPr>
        <p:spPr>
          <a:xfrm>
            <a:off x="3581400" y="5105400"/>
            <a:ext cx="457218" cy="609606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FFCC00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84" name="Google Shape;284;g12ad33568a1_0_36"/>
          <p:cNvSpPr/>
          <p:nvPr/>
        </p:nvSpPr>
        <p:spPr>
          <a:xfrm>
            <a:off x="4495800" y="4267200"/>
            <a:ext cx="457218" cy="609606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FFCC00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85" name="Google Shape;285;g12ad33568a1_0_36"/>
          <p:cNvSpPr/>
          <p:nvPr/>
        </p:nvSpPr>
        <p:spPr>
          <a:xfrm>
            <a:off x="6781800" y="2362200"/>
            <a:ext cx="457218" cy="609606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FFCC00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86" name="Google Shape;286;g12ad33568a1_0_36"/>
          <p:cNvSpPr/>
          <p:nvPr/>
        </p:nvSpPr>
        <p:spPr>
          <a:xfrm>
            <a:off x="5334000" y="3810000"/>
            <a:ext cx="609600" cy="304800"/>
          </a:xfrm>
          <a:prstGeom prst="leftRightArrow">
            <a:avLst>
              <a:gd name="adj1" fmla="val 50000"/>
              <a:gd name="adj2" fmla="val 40000"/>
            </a:avLst>
          </a:prstGeom>
          <a:solidFill>
            <a:srgbClr val="FFCC00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87" name="Google Shape;287;g12ad33568a1_0_36"/>
          <p:cNvSpPr/>
          <p:nvPr/>
        </p:nvSpPr>
        <p:spPr>
          <a:xfrm rot="-3204817">
            <a:off x="5562613" y="3200328"/>
            <a:ext cx="533527" cy="381065"/>
          </a:xfrm>
          <a:prstGeom prst="rightArrow">
            <a:avLst>
              <a:gd name="adj1" fmla="val 50000"/>
              <a:gd name="adj2" fmla="val 35000"/>
            </a:avLst>
          </a:prstGeom>
          <a:solidFill>
            <a:srgbClr val="FFCC00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88" name="Google Shape;288;g12ad33568a1_0_36"/>
          <p:cNvSpPr/>
          <p:nvPr/>
        </p:nvSpPr>
        <p:spPr>
          <a:xfrm>
            <a:off x="7848600" y="1752600"/>
            <a:ext cx="609606" cy="457218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FFCC00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89" name="Google Shape;289;g12ad33568a1_0_36"/>
          <p:cNvSpPr txBox="1"/>
          <p:nvPr/>
        </p:nvSpPr>
        <p:spPr>
          <a:xfrm>
            <a:off x="596902" y="6488668"/>
            <a:ext cx="24258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* from Allan Kahan</a:t>
            </a:r>
            <a:endParaRPr/>
          </a:p>
        </p:txBody>
      </p:sp>
      <p:sp>
        <p:nvSpPr>
          <p:cNvPr id="290" name="Google Shape;290;g12ad33568a1_0_36"/>
          <p:cNvSpPr txBox="1"/>
          <p:nvPr/>
        </p:nvSpPr>
        <p:spPr>
          <a:xfrm>
            <a:off x="7940676" y="4479378"/>
            <a:ext cx="22320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Repeat for Regional and International Positions</a:t>
            </a:r>
            <a:endParaRPr/>
          </a:p>
        </p:txBody>
      </p:sp>
      <p:sp>
        <p:nvSpPr>
          <p:cNvPr id="291" name="Google Shape;291;g12ad33568a1_0_36"/>
          <p:cNvSpPr/>
          <p:nvPr/>
        </p:nvSpPr>
        <p:spPr>
          <a:xfrm rot="2409849">
            <a:off x="6955750" y="1488193"/>
            <a:ext cx="1006543" cy="5801610"/>
          </a:xfrm>
          <a:prstGeom prst="rightBrace">
            <a:avLst>
              <a:gd name="adj1" fmla="val 8333"/>
              <a:gd name="adj2" fmla="val 50000"/>
            </a:avLst>
          </a:prstGeom>
          <a:noFill/>
          <a:ln w="127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92" name="Google Shape;292;g12ad33568a1_0_3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7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How do you build a leadership pipeline?</a:t>
            </a:r>
            <a:endParaRPr/>
          </a:p>
        </p:txBody>
      </p:sp>
      <p:sp>
        <p:nvSpPr>
          <p:cNvPr id="298" name="Google Shape;298;p7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Where does it all begin?  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With personal conversations.  Find out what they are passionate about.  Find out their availability?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Build relationships.</a:t>
            </a:r>
            <a:endParaRPr/>
          </a:p>
          <a:p>
            <a:pPr marL="342900" lvl="0" indent="-251459" algn="l" rtl="0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endParaRPr/>
          </a:p>
        </p:txBody>
      </p:sp>
      <p:sp>
        <p:nvSpPr>
          <p:cNvPr id="299" name="Google Shape;299;p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507</Words>
  <Application>Microsoft Office PowerPoint</Application>
  <PresentationFormat>Widescreen</PresentationFormat>
  <Paragraphs>101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Noto Sans Symbols</vt:lpstr>
      <vt:lpstr>Trebuchet MS</vt:lpstr>
      <vt:lpstr>Facet</vt:lpstr>
      <vt:lpstr>Interactive Succession Planning Workshop</vt:lpstr>
      <vt:lpstr>Do you want to be a Club President for Life?</vt:lpstr>
      <vt:lpstr>What things would make it easier for you to step up to a leadership position?</vt:lpstr>
      <vt:lpstr>Leadership Database</vt:lpstr>
      <vt:lpstr>6 year plan Leadership Plan</vt:lpstr>
      <vt:lpstr>Growth Ladder</vt:lpstr>
      <vt:lpstr>Growth Ladder</vt:lpstr>
      <vt:lpstr>Growth Ladder</vt:lpstr>
      <vt:lpstr>How do you build a leadership pipeline?</vt:lpstr>
      <vt:lpstr>Triad Management </vt:lpstr>
      <vt:lpstr>When should the nominating committee be formed?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Interactive Succession Planning Workshop</dc:title>
  <dc:creator>David Singer</dc:creator>
  <cp:lastModifiedBy>Andy Alper</cp:lastModifiedBy>
  <cp:revision>1</cp:revision>
  <dcterms:created xsi:type="dcterms:W3CDTF">2017-04-30T13:15:25Z</dcterms:created>
  <dcterms:modified xsi:type="dcterms:W3CDTF">2022-08-14T23:54:35Z</dcterms:modified>
</cp:coreProperties>
</file>