
<file path=[Content_Types].xml><?xml version="1.0" encoding="utf-8"?>
<Types xmlns="http://schemas.openxmlformats.org/package/2006/content-types">
  <Default Extension="bin" ContentType="application/vnd.openxmlformats-officedocument.oleObject"/>
  <Default Extension="docx" ContentType="application/vnd.openxmlformats-officedocument.wordprocessingml.document"/>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2" r:id="rId6"/>
    <p:sldId id="263" r:id="rId7"/>
    <p:sldId id="265" r:id="rId8"/>
    <p:sldId id="267" r:id="rId9"/>
    <p:sldId id="270" r:id="rId10"/>
    <p:sldId id="261" r:id="rId11"/>
    <p:sldId id="264" r:id="rId12"/>
    <p:sldId id="266"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71FC34-5314-4BBD-A316-0D38C03A7340}" v="1" dt="2020-04-07T02:06:41.88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5" d="100"/>
          <a:sy n="65" d="100"/>
        </p:scale>
        <p:origin x="70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D14824-322B-4B8F-B953-68519145D065}"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A2300406-1933-4299-B58A-966456DC4551}">
      <dgm:prSet/>
      <dgm:spPr/>
      <dgm:t>
        <a:bodyPr/>
        <a:lstStyle/>
        <a:p>
          <a:r>
            <a:rPr lang="en-US"/>
            <a:t>Brings guys together virtually</a:t>
          </a:r>
        </a:p>
      </dgm:t>
    </dgm:pt>
    <dgm:pt modelId="{EDCEF22B-2F19-4F7C-9446-B8AB8B4674A2}" type="parTrans" cxnId="{67A62B9C-EC75-494F-8E01-E384369A0FFC}">
      <dgm:prSet/>
      <dgm:spPr/>
      <dgm:t>
        <a:bodyPr/>
        <a:lstStyle/>
        <a:p>
          <a:endParaRPr lang="en-US"/>
        </a:p>
      </dgm:t>
    </dgm:pt>
    <dgm:pt modelId="{2EDDCDB8-DFDB-48D6-B850-38BADD4E95CA}" type="sibTrans" cxnId="{67A62B9C-EC75-494F-8E01-E384369A0FFC}">
      <dgm:prSet/>
      <dgm:spPr/>
      <dgm:t>
        <a:bodyPr/>
        <a:lstStyle/>
        <a:p>
          <a:endParaRPr lang="en-US"/>
        </a:p>
      </dgm:t>
    </dgm:pt>
    <dgm:pt modelId="{13946616-5B43-4063-9FC5-A920EE35A41A}">
      <dgm:prSet/>
      <dgm:spPr/>
      <dgm:t>
        <a:bodyPr/>
        <a:lstStyle/>
        <a:p>
          <a:r>
            <a:rPr lang="en-US" dirty="0"/>
            <a:t>Builds comradery through competition and shared misery of being homebound</a:t>
          </a:r>
        </a:p>
      </dgm:t>
    </dgm:pt>
    <dgm:pt modelId="{05F1FA23-DD44-47B8-8B73-5437827A8574}" type="parTrans" cxnId="{F55DF019-9B0B-4D34-8C9A-EEAA77061F53}">
      <dgm:prSet/>
      <dgm:spPr/>
      <dgm:t>
        <a:bodyPr/>
        <a:lstStyle/>
        <a:p>
          <a:endParaRPr lang="en-US"/>
        </a:p>
      </dgm:t>
    </dgm:pt>
    <dgm:pt modelId="{54236F95-7AE9-4B98-9356-C840732E6A27}" type="sibTrans" cxnId="{F55DF019-9B0B-4D34-8C9A-EEAA77061F53}">
      <dgm:prSet/>
      <dgm:spPr/>
      <dgm:t>
        <a:bodyPr/>
        <a:lstStyle/>
        <a:p>
          <a:endParaRPr lang="en-US"/>
        </a:p>
      </dgm:t>
    </dgm:pt>
    <dgm:pt modelId="{0E2D4DFF-54F5-41A3-AC4A-63AB3DF829DC}">
      <dgm:prSet/>
      <dgm:spPr/>
      <dgm:t>
        <a:bodyPr/>
        <a:lstStyle/>
        <a:p>
          <a:r>
            <a:rPr lang="en-US"/>
            <a:t>Gets guys some synagogue-sanctioned “me time” </a:t>
          </a:r>
        </a:p>
      </dgm:t>
    </dgm:pt>
    <dgm:pt modelId="{12C24BCE-AC1E-496D-AE26-7C927E5D5D3C}" type="parTrans" cxnId="{8220E1B7-27B6-4EE0-B5DD-12681E5E7FE5}">
      <dgm:prSet/>
      <dgm:spPr/>
      <dgm:t>
        <a:bodyPr/>
        <a:lstStyle/>
        <a:p>
          <a:endParaRPr lang="en-US"/>
        </a:p>
      </dgm:t>
    </dgm:pt>
    <dgm:pt modelId="{00539AF2-4566-428B-9CEB-2D9D02B7AAE8}" type="sibTrans" cxnId="{8220E1B7-27B6-4EE0-B5DD-12681E5E7FE5}">
      <dgm:prSet/>
      <dgm:spPr/>
      <dgm:t>
        <a:bodyPr/>
        <a:lstStyle/>
        <a:p>
          <a:endParaRPr lang="en-US"/>
        </a:p>
      </dgm:t>
    </dgm:pt>
    <dgm:pt modelId="{49955892-42FD-4670-A4CA-C61773B2672B}">
      <dgm:prSet/>
      <dgm:spPr/>
      <dgm:t>
        <a:bodyPr/>
        <a:lstStyle/>
        <a:p>
          <a:r>
            <a:rPr lang="en-US" dirty="0"/>
            <a:t>Raises money for </a:t>
          </a:r>
          <a:r>
            <a:rPr lang="en-US" dirty="0" err="1"/>
            <a:t>Hesed</a:t>
          </a:r>
          <a:r>
            <a:rPr lang="en-US" dirty="0"/>
            <a:t> or other synagogue initiative</a:t>
          </a:r>
        </a:p>
      </dgm:t>
    </dgm:pt>
    <dgm:pt modelId="{86CDC0FE-AA83-40A2-A4E0-0250903E2807}" type="parTrans" cxnId="{E5372A4D-6558-4E3F-9792-C812164EBA5C}">
      <dgm:prSet/>
      <dgm:spPr/>
      <dgm:t>
        <a:bodyPr/>
        <a:lstStyle/>
        <a:p>
          <a:endParaRPr lang="en-US"/>
        </a:p>
      </dgm:t>
    </dgm:pt>
    <dgm:pt modelId="{4F08B5B2-A928-4102-81A3-BF989A368181}" type="sibTrans" cxnId="{E5372A4D-6558-4E3F-9792-C812164EBA5C}">
      <dgm:prSet/>
      <dgm:spPr/>
      <dgm:t>
        <a:bodyPr/>
        <a:lstStyle/>
        <a:p>
          <a:endParaRPr lang="en-US"/>
        </a:p>
      </dgm:t>
    </dgm:pt>
    <dgm:pt modelId="{1A1B0FAE-BF07-43D0-8AB0-7EEECCF987C9}" type="pres">
      <dgm:prSet presAssocID="{89D14824-322B-4B8F-B953-68519145D065}" presName="linear" presStyleCnt="0">
        <dgm:presLayoutVars>
          <dgm:animLvl val="lvl"/>
          <dgm:resizeHandles val="exact"/>
        </dgm:presLayoutVars>
      </dgm:prSet>
      <dgm:spPr/>
    </dgm:pt>
    <dgm:pt modelId="{5FBEE5C1-3BFC-4C9D-942F-776571F228CE}" type="pres">
      <dgm:prSet presAssocID="{A2300406-1933-4299-B58A-966456DC4551}" presName="parentText" presStyleLbl="node1" presStyleIdx="0" presStyleCnt="4">
        <dgm:presLayoutVars>
          <dgm:chMax val="0"/>
          <dgm:bulletEnabled val="1"/>
        </dgm:presLayoutVars>
      </dgm:prSet>
      <dgm:spPr/>
    </dgm:pt>
    <dgm:pt modelId="{D359F6C3-8898-4D31-822B-FF8085C98CA4}" type="pres">
      <dgm:prSet presAssocID="{2EDDCDB8-DFDB-48D6-B850-38BADD4E95CA}" presName="spacer" presStyleCnt="0"/>
      <dgm:spPr/>
    </dgm:pt>
    <dgm:pt modelId="{9EE4EE6E-B851-42AB-B303-06E8B838A4D8}" type="pres">
      <dgm:prSet presAssocID="{13946616-5B43-4063-9FC5-A920EE35A41A}" presName="parentText" presStyleLbl="node1" presStyleIdx="1" presStyleCnt="4">
        <dgm:presLayoutVars>
          <dgm:chMax val="0"/>
          <dgm:bulletEnabled val="1"/>
        </dgm:presLayoutVars>
      </dgm:prSet>
      <dgm:spPr/>
    </dgm:pt>
    <dgm:pt modelId="{D32867C6-9D84-4541-8345-853533847650}" type="pres">
      <dgm:prSet presAssocID="{54236F95-7AE9-4B98-9356-C840732E6A27}" presName="spacer" presStyleCnt="0"/>
      <dgm:spPr/>
    </dgm:pt>
    <dgm:pt modelId="{553C9332-6EEE-4D31-941B-680D47ECD6B0}" type="pres">
      <dgm:prSet presAssocID="{0E2D4DFF-54F5-41A3-AC4A-63AB3DF829DC}" presName="parentText" presStyleLbl="node1" presStyleIdx="2" presStyleCnt="4">
        <dgm:presLayoutVars>
          <dgm:chMax val="0"/>
          <dgm:bulletEnabled val="1"/>
        </dgm:presLayoutVars>
      </dgm:prSet>
      <dgm:spPr/>
    </dgm:pt>
    <dgm:pt modelId="{D287A96A-A703-437B-9706-CC3211D614BF}" type="pres">
      <dgm:prSet presAssocID="{00539AF2-4566-428B-9CEB-2D9D02B7AAE8}" presName="spacer" presStyleCnt="0"/>
      <dgm:spPr/>
    </dgm:pt>
    <dgm:pt modelId="{BD1FC592-988C-4456-841D-D24CD1D38BD1}" type="pres">
      <dgm:prSet presAssocID="{49955892-42FD-4670-A4CA-C61773B2672B}" presName="parentText" presStyleLbl="node1" presStyleIdx="3" presStyleCnt="4">
        <dgm:presLayoutVars>
          <dgm:chMax val="0"/>
          <dgm:bulletEnabled val="1"/>
        </dgm:presLayoutVars>
      </dgm:prSet>
      <dgm:spPr/>
    </dgm:pt>
  </dgm:ptLst>
  <dgm:cxnLst>
    <dgm:cxn modelId="{F55DF019-9B0B-4D34-8C9A-EEAA77061F53}" srcId="{89D14824-322B-4B8F-B953-68519145D065}" destId="{13946616-5B43-4063-9FC5-A920EE35A41A}" srcOrd="1" destOrd="0" parTransId="{05F1FA23-DD44-47B8-8B73-5437827A8574}" sibTransId="{54236F95-7AE9-4B98-9356-C840732E6A27}"/>
    <dgm:cxn modelId="{E5372A4D-6558-4E3F-9792-C812164EBA5C}" srcId="{89D14824-322B-4B8F-B953-68519145D065}" destId="{49955892-42FD-4670-A4CA-C61773B2672B}" srcOrd="3" destOrd="0" parTransId="{86CDC0FE-AA83-40A2-A4E0-0250903E2807}" sibTransId="{4F08B5B2-A928-4102-81A3-BF989A368181}"/>
    <dgm:cxn modelId="{C4B10A52-D91C-4619-A72B-F231B05FC01F}" type="presOf" srcId="{0E2D4DFF-54F5-41A3-AC4A-63AB3DF829DC}" destId="{553C9332-6EEE-4D31-941B-680D47ECD6B0}" srcOrd="0" destOrd="0" presId="urn:microsoft.com/office/officeart/2005/8/layout/vList2"/>
    <dgm:cxn modelId="{47261F86-D725-4F9A-9153-38F09B978740}" type="presOf" srcId="{49955892-42FD-4670-A4CA-C61773B2672B}" destId="{BD1FC592-988C-4456-841D-D24CD1D38BD1}" srcOrd="0" destOrd="0" presId="urn:microsoft.com/office/officeart/2005/8/layout/vList2"/>
    <dgm:cxn modelId="{67A62B9C-EC75-494F-8E01-E384369A0FFC}" srcId="{89D14824-322B-4B8F-B953-68519145D065}" destId="{A2300406-1933-4299-B58A-966456DC4551}" srcOrd="0" destOrd="0" parTransId="{EDCEF22B-2F19-4F7C-9446-B8AB8B4674A2}" sibTransId="{2EDDCDB8-DFDB-48D6-B850-38BADD4E95CA}"/>
    <dgm:cxn modelId="{415E03AB-7452-4E16-9A8A-6F15E0E9C7C2}" type="presOf" srcId="{A2300406-1933-4299-B58A-966456DC4551}" destId="{5FBEE5C1-3BFC-4C9D-942F-776571F228CE}" srcOrd="0" destOrd="0" presId="urn:microsoft.com/office/officeart/2005/8/layout/vList2"/>
    <dgm:cxn modelId="{8220E1B7-27B6-4EE0-B5DD-12681E5E7FE5}" srcId="{89D14824-322B-4B8F-B953-68519145D065}" destId="{0E2D4DFF-54F5-41A3-AC4A-63AB3DF829DC}" srcOrd="2" destOrd="0" parTransId="{12C24BCE-AC1E-496D-AE26-7C927E5D5D3C}" sibTransId="{00539AF2-4566-428B-9CEB-2D9D02B7AAE8}"/>
    <dgm:cxn modelId="{6E6523B9-BAFE-40DE-9F7B-488CB45C552F}" type="presOf" srcId="{13946616-5B43-4063-9FC5-A920EE35A41A}" destId="{9EE4EE6E-B851-42AB-B303-06E8B838A4D8}" srcOrd="0" destOrd="0" presId="urn:microsoft.com/office/officeart/2005/8/layout/vList2"/>
    <dgm:cxn modelId="{25F050DB-A51D-44B5-BA6F-86E43BA18A2E}" type="presOf" srcId="{89D14824-322B-4B8F-B953-68519145D065}" destId="{1A1B0FAE-BF07-43D0-8AB0-7EEECCF987C9}" srcOrd="0" destOrd="0" presId="urn:microsoft.com/office/officeart/2005/8/layout/vList2"/>
    <dgm:cxn modelId="{F80A36C0-E686-4B1D-A0BF-F0AED1CA2EC8}" type="presParOf" srcId="{1A1B0FAE-BF07-43D0-8AB0-7EEECCF987C9}" destId="{5FBEE5C1-3BFC-4C9D-942F-776571F228CE}" srcOrd="0" destOrd="0" presId="urn:microsoft.com/office/officeart/2005/8/layout/vList2"/>
    <dgm:cxn modelId="{55BE0B2D-72E3-4BAE-BE36-B3EAB4B24CAA}" type="presParOf" srcId="{1A1B0FAE-BF07-43D0-8AB0-7EEECCF987C9}" destId="{D359F6C3-8898-4D31-822B-FF8085C98CA4}" srcOrd="1" destOrd="0" presId="urn:microsoft.com/office/officeart/2005/8/layout/vList2"/>
    <dgm:cxn modelId="{F7CB5D75-3222-4BFD-93EB-12DCEEBBFB11}" type="presParOf" srcId="{1A1B0FAE-BF07-43D0-8AB0-7EEECCF987C9}" destId="{9EE4EE6E-B851-42AB-B303-06E8B838A4D8}" srcOrd="2" destOrd="0" presId="urn:microsoft.com/office/officeart/2005/8/layout/vList2"/>
    <dgm:cxn modelId="{A4D92F4B-4B2F-4800-9858-17EAA76EBE4B}" type="presParOf" srcId="{1A1B0FAE-BF07-43D0-8AB0-7EEECCF987C9}" destId="{D32867C6-9D84-4541-8345-853533847650}" srcOrd="3" destOrd="0" presId="urn:microsoft.com/office/officeart/2005/8/layout/vList2"/>
    <dgm:cxn modelId="{7B7016DF-D618-4ACB-98AB-04C9AD548B60}" type="presParOf" srcId="{1A1B0FAE-BF07-43D0-8AB0-7EEECCF987C9}" destId="{553C9332-6EEE-4D31-941B-680D47ECD6B0}" srcOrd="4" destOrd="0" presId="urn:microsoft.com/office/officeart/2005/8/layout/vList2"/>
    <dgm:cxn modelId="{EB0824EF-1107-4274-B5BC-4C1ABC8D2B9B}" type="presParOf" srcId="{1A1B0FAE-BF07-43D0-8AB0-7EEECCF987C9}" destId="{D287A96A-A703-437B-9706-CC3211D614BF}" srcOrd="5" destOrd="0" presId="urn:microsoft.com/office/officeart/2005/8/layout/vList2"/>
    <dgm:cxn modelId="{839CB098-530C-4CB4-AB2D-77200584903B}" type="presParOf" srcId="{1A1B0FAE-BF07-43D0-8AB0-7EEECCF987C9}" destId="{BD1FC592-988C-4456-841D-D24CD1D38BD1}"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BEE5C1-3BFC-4C9D-942F-776571F228CE}">
      <dsp:nvSpPr>
        <dsp:cNvPr id="0" name=""/>
        <dsp:cNvSpPr/>
      </dsp:nvSpPr>
      <dsp:spPr>
        <a:xfrm>
          <a:off x="0" y="513373"/>
          <a:ext cx="6513603" cy="115202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a:t>Brings guys together virtually</a:t>
          </a:r>
        </a:p>
      </dsp:txBody>
      <dsp:txXfrm>
        <a:off x="56237" y="569610"/>
        <a:ext cx="6401129" cy="1039555"/>
      </dsp:txXfrm>
    </dsp:sp>
    <dsp:sp modelId="{9EE4EE6E-B851-42AB-B303-06E8B838A4D8}">
      <dsp:nvSpPr>
        <dsp:cNvPr id="0" name=""/>
        <dsp:cNvSpPr/>
      </dsp:nvSpPr>
      <dsp:spPr>
        <a:xfrm>
          <a:off x="0" y="1748923"/>
          <a:ext cx="6513603" cy="1152029"/>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dirty="0"/>
            <a:t>Builds comradery through competition and shared misery of being homebound</a:t>
          </a:r>
        </a:p>
      </dsp:txBody>
      <dsp:txXfrm>
        <a:off x="56237" y="1805160"/>
        <a:ext cx="6401129" cy="1039555"/>
      </dsp:txXfrm>
    </dsp:sp>
    <dsp:sp modelId="{553C9332-6EEE-4D31-941B-680D47ECD6B0}">
      <dsp:nvSpPr>
        <dsp:cNvPr id="0" name=""/>
        <dsp:cNvSpPr/>
      </dsp:nvSpPr>
      <dsp:spPr>
        <a:xfrm>
          <a:off x="0" y="2984473"/>
          <a:ext cx="6513603" cy="1152029"/>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a:t>Gets guys some synagogue-sanctioned “me time” </a:t>
          </a:r>
        </a:p>
      </dsp:txBody>
      <dsp:txXfrm>
        <a:off x="56237" y="3040710"/>
        <a:ext cx="6401129" cy="1039555"/>
      </dsp:txXfrm>
    </dsp:sp>
    <dsp:sp modelId="{BD1FC592-988C-4456-841D-D24CD1D38BD1}">
      <dsp:nvSpPr>
        <dsp:cNvPr id="0" name=""/>
        <dsp:cNvSpPr/>
      </dsp:nvSpPr>
      <dsp:spPr>
        <a:xfrm>
          <a:off x="0" y="4220022"/>
          <a:ext cx="6513603" cy="1152029"/>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dirty="0"/>
            <a:t>Raises money for </a:t>
          </a:r>
          <a:r>
            <a:rPr lang="en-US" sz="2900" kern="1200" dirty="0" err="1"/>
            <a:t>Hesed</a:t>
          </a:r>
          <a:r>
            <a:rPr lang="en-US" sz="2900" kern="1200" dirty="0"/>
            <a:t> or other synagogue initiative</a:t>
          </a:r>
        </a:p>
      </dsp:txBody>
      <dsp:txXfrm>
        <a:off x="56237" y="4276259"/>
        <a:ext cx="6401129" cy="103955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AAFEBD7-8702-4AFC-AD4E-4E2CD58DDEC0}" type="datetimeFigureOut">
              <a:rPr lang="en-US" smtClean="0"/>
              <a:t>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ABFA9B-900A-4A19-895C-2CF0ED1A94DB}" type="slidenum">
              <a:rPr lang="en-US" smtClean="0"/>
              <a:t>‹#›</a:t>
            </a:fld>
            <a:endParaRPr lang="en-US"/>
          </a:p>
        </p:txBody>
      </p:sp>
    </p:spTree>
    <p:extLst>
      <p:ext uri="{BB962C8B-B14F-4D97-AF65-F5344CB8AC3E}">
        <p14:creationId xmlns:p14="http://schemas.microsoft.com/office/powerpoint/2010/main" val="119232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AFEBD7-8702-4AFC-AD4E-4E2CD58DDEC0}" type="datetimeFigureOut">
              <a:rPr lang="en-US" smtClean="0"/>
              <a:t>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ABFA9B-900A-4A19-895C-2CF0ED1A94DB}" type="slidenum">
              <a:rPr lang="en-US" smtClean="0"/>
              <a:t>‹#›</a:t>
            </a:fld>
            <a:endParaRPr lang="en-US"/>
          </a:p>
        </p:txBody>
      </p:sp>
    </p:spTree>
    <p:extLst>
      <p:ext uri="{BB962C8B-B14F-4D97-AF65-F5344CB8AC3E}">
        <p14:creationId xmlns:p14="http://schemas.microsoft.com/office/powerpoint/2010/main" val="2754527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AFEBD7-8702-4AFC-AD4E-4E2CD58DDEC0}" type="datetimeFigureOut">
              <a:rPr lang="en-US" smtClean="0"/>
              <a:t>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ABFA9B-900A-4A19-895C-2CF0ED1A94DB}" type="slidenum">
              <a:rPr lang="en-US" smtClean="0"/>
              <a:t>‹#›</a:t>
            </a:fld>
            <a:endParaRPr lang="en-US"/>
          </a:p>
        </p:txBody>
      </p:sp>
    </p:spTree>
    <p:extLst>
      <p:ext uri="{BB962C8B-B14F-4D97-AF65-F5344CB8AC3E}">
        <p14:creationId xmlns:p14="http://schemas.microsoft.com/office/powerpoint/2010/main" val="934405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AFEBD7-8702-4AFC-AD4E-4E2CD58DDEC0}" type="datetimeFigureOut">
              <a:rPr lang="en-US" smtClean="0"/>
              <a:t>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ABFA9B-900A-4A19-895C-2CF0ED1A94DB}" type="slidenum">
              <a:rPr lang="en-US" smtClean="0"/>
              <a:t>‹#›</a:t>
            </a:fld>
            <a:endParaRPr lang="en-US"/>
          </a:p>
        </p:txBody>
      </p:sp>
    </p:spTree>
    <p:extLst>
      <p:ext uri="{BB962C8B-B14F-4D97-AF65-F5344CB8AC3E}">
        <p14:creationId xmlns:p14="http://schemas.microsoft.com/office/powerpoint/2010/main" val="112863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AAFEBD7-8702-4AFC-AD4E-4E2CD58DDEC0}" type="datetimeFigureOut">
              <a:rPr lang="en-US" smtClean="0"/>
              <a:t>2/26/2021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ABFA9B-900A-4A19-895C-2CF0ED1A94DB}" type="slidenum">
              <a:rPr lang="en-US" smtClean="0"/>
              <a:t>‹#›</a:t>
            </a:fld>
            <a:endParaRPr lang="en-US"/>
          </a:p>
        </p:txBody>
      </p:sp>
    </p:spTree>
    <p:extLst>
      <p:ext uri="{BB962C8B-B14F-4D97-AF65-F5344CB8AC3E}">
        <p14:creationId xmlns:p14="http://schemas.microsoft.com/office/powerpoint/2010/main" val="2275656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AAFEBD7-8702-4AFC-AD4E-4E2CD58DDEC0}" type="datetimeFigureOut">
              <a:rPr lang="en-US" smtClean="0"/>
              <a:t>2/26/2021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ABFA9B-900A-4A19-895C-2CF0ED1A94DB}" type="slidenum">
              <a:rPr lang="en-US" smtClean="0"/>
              <a:t>‹#›</a:t>
            </a:fld>
            <a:endParaRPr lang="en-US"/>
          </a:p>
        </p:txBody>
      </p:sp>
    </p:spTree>
    <p:extLst>
      <p:ext uri="{BB962C8B-B14F-4D97-AF65-F5344CB8AC3E}">
        <p14:creationId xmlns:p14="http://schemas.microsoft.com/office/powerpoint/2010/main" val="1198642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AAFEBD7-8702-4AFC-AD4E-4E2CD58DDEC0}" type="datetimeFigureOut">
              <a:rPr lang="en-US" smtClean="0"/>
              <a:t>2/26/2021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ABFA9B-900A-4A19-895C-2CF0ED1A94DB}" type="slidenum">
              <a:rPr lang="en-US" smtClean="0"/>
              <a:t>‹#›</a:t>
            </a:fld>
            <a:endParaRPr lang="en-US"/>
          </a:p>
        </p:txBody>
      </p:sp>
    </p:spTree>
    <p:extLst>
      <p:ext uri="{BB962C8B-B14F-4D97-AF65-F5344CB8AC3E}">
        <p14:creationId xmlns:p14="http://schemas.microsoft.com/office/powerpoint/2010/main" val="1002290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AAFEBD7-8702-4AFC-AD4E-4E2CD58DDEC0}" type="datetimeFigureOut">
              <a:rPr lang="en-US" smtClean="0"/>
              <a:t>2/26/2021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ABFA9B-900A-4A19-895C-2CF0ED1A94DB}" type="slidenum">
              <a:rPr lang="en-US" smtClean="0"/>
              <a:t>‹#›</a:t>
            </a:fld>
            <a:endParaRPr lang="en-US"/>
          </a:p>
        </p:txBody>
      </p:sp>
    </p:spTree>
    <p:extLst>
      <p:ext uri="{BB962C8B-B14F-4D97-AF65-F5344CB8AC3E}">
        <p14:creationId xmlns:p14="http://schemas.microsoft.com/office/powerpoint/2010/main" val="3116286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AFEBD7-8702-4AFC-AD4E-4E2CD58DDEC0}" type="datetimeFigureOut">
              <a:rPr lang="en-US" smtClean="0"/>
              <a:t>2/26/2021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ABFA9B-900A-4A19-895C-2CF0ED1A94DB}" type="slidenum">
              <a:rPr lang="en-US" smtClean="0"/>
              <a:t>‹#›</a:t>
            </a:fld>
            <a:endParaRPr lang="en-US"/>
          </a:p>
        </p:txBody>
      </p:sp>
    </p:spTree>
    <p:extLst>
      <p:ext uri="{BB962C8B-B14F-4D97-AF65-F5344CB8AC3E}">
        <p14:creationId xmlns:p14="http://schemas.microsoft.com/office/powerpoint/2010/main" val="3213463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AAFEBD7-8702-4AFC-AD4E-4E2CD58DDEC0}" type="datetimeFigureOut">
              <a:rPr lang="en-US" smtClean="0"/>
              <a:t>2/26/2021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ABFA9B-900A-4A19-895C-2CF0ED1A94DB}" type="slidenum">
              <a:rPr lang="en-US" smtClean="0"/>
              <a:t>‹#›</a:t>
            </a:fld>
            <a:endParaRPr lang="en-US"/>
          </a:p>
        </p:txBody>
      </p:sp>
    </p:spTree>
    <p:extLst>
      <p:ext uri="{BB962C8B-B14F-4D97-AF65-F5344CB8AC3E}">
        <p14:creationId xmlns:p14="http://schemas.microsoft.com/office/powerpoint/2010/main" val="2531750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AAFEBD7-8702-4AFC-AD4E-4E2CD58DDEC0}" type="datetimeFigureOut">
              <a:rPr lang="en-US" smtClean="0"/>
              <a:t>2/26/2021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ABFA9B-900A-4A19-895C-2CF0ED1A94DB}" type="slidenum">
              <a:rPr lang="en-US" smtClean="0"/>
              <a:t>‹#›</a:t>
            </a:fld>
            <a:endParaRPr lang="en-US"/>
          </a:p>
        </p:txBody>
      </p:sp>
    </p:spTree>
    <p:extLst>
      <p:ext uri="{BB962C8B-B14F-4D97-AF65-F5344CB8AC3E}">
        <p14:creationId xmlns:p14="http://schemas.microsoft.com/office/powerpoint/2010/main" val="34057111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AFEBD7-8702-4AFC-AD4E-4E2CD58DDEC0}" type="datetimeFigureOut">
              <a:rPr lang="en-US" smtClean="0"/>
              <a:t>2/26/2021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ABFA9B-900A-4A19-895C-2CF0ED1A94DB}" type="slidenum">
              <a:rPr lang="en-US" smtClean="0"/>
              <a:t>‹#›</a:t>
            </a:fld>
            <a:endParaRPr lang="en-US"/>
          </a:p>
        </p:txBody>
      </p:sp>
    </p:spTree>
    <p:extLst>
      <p:ext uri="{BB962C8B-B14F-4D97-AF65-F5344CB8AC3E}">
        <p14:creationId xmlns:p14="http://schemas.microsoft.com/office/powerpoint/2010/main" val="19603447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wmf"/><Relationship Id="rId5" Type="http://schemas.openxmlformats.org/officeDocument/2006/relationships/oleObject" Target="../embeddings/oleObject1.bin"/><Relationship Id="rId4" Type="http://schemas.openxmlformats.org/officeDocument/2006/relationships/image" Target="../media/image5.wmf"/></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davidafreiman@gmail.com"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pokerstars.bet/"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package" Target="../embeddings/Microsoft_Word_Document.docx"/><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6F64EDF6-8608-40B4-A72C-62D0FC45E73D}"/>
              </a:ext>
            </a:extLst>
          </p:cNvPr>
          <p:cNvSpPr>
            <a:spLocks noGrp="1"/>
          </p:cNvSpPr>
          <p:nvPr>
            <p:ph type="ctrTitle"/>
          </p:nvPr>
        </p:nvSpPr>
        <p:spPr>
          <a:xfrm>
            <a:off x="3045368" y="2043663"/>
            <a:ext cx="6105194" cy="2031055"/>
          </a:xfrm>
        </p:spPr>
        <p:txBody>
          <a:bodyPr>
            <a:normAutofit/>
          </a:bodyPr>
          <a:lstStyle/>
          <a:p>
            <a:r>
              <a:rPr lang="en-US" sz="5100">
                <a:solidFill>
                  <a:srgbClr val="FFFFFF"/>
                </a:solidFill>
              </a:rPr>
              <a:t>Men’s Club Pandemic Poker 2020</a:t>
            </a:r>
          </a:p>
        </p:txBody>
      </p:sp>
      <p:sp>
        <p:nvSpPr>
          <p:cNvPr id="3" name="Subtitle 2">
            <a:extLst>
              <a:ext uri="{FF2B5EF4-FFF2-40B4-BE49-F238E27FC236}">
                <a16:creationId xmlns:a16="http://schemas.microsoft.com/office/drawing/2014/main" id="{F5C201E9-E924-45B8-AA39-FCD01406FEEB}"/>
              </a:ext>
            </a:extLst>
          </p:cNvPr>
          <p:cNvSpPr>
            <a:spLocks noGrp="1"/>
          </p:cNvSpPr>
          <p:nvPr>
            <p:ph type="subTitle" idx="1"/>
          </p:nvPr>
        </p:nvSpPr>
        <p:spPr>
          <a:xfrm>
            <a:off x="3045368" y="4074718"/>
            <a:ext cx="6105194" cy="682079"/>
          </a:xfrm>
        </p:spPr>
        <p:txBody>
          <a:bodyPr>
            <a:normAutofit fontScale="85000" lnSpcReduction="20000"/>
          </a:bodyPr>
          <a:lstStyle/>
          <a:p>
            <a:r>
              <a:rPr lang="en-US" dirty="0" err="1">
                <a:solidFill>
                  <a:srgbClr val="FFFFFF"/>
                </a:solidFill>
              </a:rPr>
              <a:t>Shaare</a:t>
            </a:r>
            <a:r>
              <a:rPr lang="en-US" dirty="0">
                <a:solidFill>
                  <a:srgbClr val="FFFFFF"/>
                </a:solidFill>
              </a:rPr>
              <a:t> Torah Men’s Club</a:t>
            </a:r>
          </a:p>
          <a:p>
            <a:r>
              <a:rPr lang="en-US" dirty="0">
                <a:solidFill>
                  <a:srgbClr val="FFFFFF"/>
                </a:solidFill>
              </a:rPr>
              <a:t>Gaithersburg, MD</a:t>
            </a:r>
          </a:p>
        </p:txBody>
      </p:sp>
      <p:sp>
        <p:nvSpPr>
          <p:cNvPr id="6" name="Subtitle 2">
            <a:extLst>
              <a:ext uri="{FF2B5EF4-FFF2-40B4-BE49-F238E27FC236}">
                <a16:creationId xmlns:a16="http://schemas.microsoft.com/office/drawing/2014/main" id="{F5C201E9-E924-45B8-AA39-FCD01406FEEB}"/>
              </a:ext>
            </a:extLst>
          </p:cNvPr>
          <p:cNvSpPr txBox="1">
            <a:spLocks/>
          </p:cNvSpPr>
          <p:nvPr/>
        </p:nvSpPr>
        <p:spPr>
          <a:xfrm>
            <a:off x="3045368" y="4767448"/>
            <a:ext cx="6105194" cy="462644"/>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a:solidFill>
                  <a:srgbClr val="FF0000"/>
                </a:solidFill>
              </a:rPr>
              <a:t>The FJMC and </a:t>
            </a:r>
            <a:r>
              <a:rPr lang="en-US" dirty="0" err="1">
                <a:solidFill>
                  <a:srgbClr val="FF0000"/>
                </a:solidFill>
              </a:rPr>
              <a:t>Shaare</a:t>
            </a:r>
            <a:r>
              <a:rPr lang="en-US" dirty="0">
                <a:solidFill>
                  <a:srgbClr val="FF0000"/>
                </a:solidFill>
              </a:rPr>
              <a:t> Torah do not condone gambling. Consider local regulations as part of your planning.</a:t>
            </a:r>
          </a:p>
        </p:txBody>
      </p:sp>
    </p:spTree>
    <p:extLst>
      <p:ext uri="{BB962C8B-B14F-4D97-AF65-F5344CB8AC3E}">
        <p14:creationId xmlns:p14="http://schemas.microsoft.com/office/powerpoint/2010/main" val="37572912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3AE7D987-13C9-44B3-BDC5-2D7DD6A0D4A1}"/>
              </a:ext>
            </a:extLst>
          </p:cNvPr>
          <p:cNvSpPr>
            <a:spLocks noGrp="1"/>
          </p:cNvSpPr>
          <p:nvPr>
            <p:ph type="title"/>
          </p:nvPr>
        </p:nvSpPr>
        <p:spPr>
          <a:xfrm>
            <a:off x="1179226" y="826680"/>
            <a:ext cx="9833548" cy="1325563"/>
          </a:xfrm>
        </p:spPr>
        <p:txBody>
          <a:bodyPr>
            <a:normAutofit/>
          </a:bodyPr>
          <a:lstStyle/>
          <a:p>
            <a:pPr algn="ctr"/>
            <a:r>
              <a:rPr lang="en-US" sz="4000">
                <a:solidFill>
                  <a:srgbClr val="FFFFFF"/>
                </a:solidFill>
              </a:rPr>
              <a:t>Suggestions for Recruiting</a:t>
            </a:r>
          </a:p>
        </p:txBody>
      </p:sp>
      <p:sp>
        <p:nvSpPr>
          <p:cNvPr id="3" name="Content Placeholder 2">
            <a:extLst>
              <a:ext uri="{FF2B5EF4-FFF2-40B4-BE49-F238E27FC236}">
                <a16:creationId xmlns:a16="http://schemas.microsoft.com/office/drawing/2014/main" id="{8FC2F403-F90C-44E9-917C-668C45FD2911}"/>
              </a:ext>
            </a:extLst>
          </p:cNvPr>
          <p:cNvSpPr>
            <a:spLocks noGrp="1"/>
          </p:cNvSpPr>
          <p:nvPr>
            <p:ph idx="1"/>
          </p:nvPr>
        </p:nvSpPr>
        <p:spPr>
          <a:xfrm>
            <a:off x="1179226" y="3092970"/>
            <a:ext cx="9833548" cy="2693976"/>
          </a:xfrm>
        </p:spPr>
        <p:txBody>
          <a:bodyPr>
            <a:normAutofit/>
          </a:bodyPr>
          <a:lstStyle/>
          <a:p>
            <a:r>
              <a:rPr lang="en-US" sz="3200" dirty="0">
                <a:solidFill>
                  <a:srgbClr val="000000"/>
                </a:solidFill>
              </a:rPr>
              <a:t>START EARLY!</a:t>
            </a:r>
          </a:p>
          <a:p>
            <a:pPr lvl="1"/>
            <a:r>
              <a:rPr lang="en-US" sz="2800" dirty="0">
                <a:solidFill>
                  <a:srgbClr val="000000"/>
                </a:solidFill>
              </a:rPr>
              <a:t>Email to all men – see attached example language</a:t>
            </a:r>
          </a:p>
          <a:p>
            <a:pPr lvl="1"/>
            <a:r>
              <a:rPr lang="en-US" sz="2800" dirty="0">
                <a:solidFill>
                  <a:srgbClr val="000000"/>
                </a:solidFill>
              </a:rPr>
              <a:t>Facebook or other social media posts – see attached example language</a:t>
            </a:r>
          </a:p>
          <a:p>
            <a:pPr lvl="2"/>
            <a:r>
              <a:rPr lang="en-US" sz="1800" dirty="0">
                <a:solidFill>
                  <a:srgbClr val="FF0000"/>
                </a:solidFill>
              </a:rPr>
              <a:t>Recommend keeping the invite list to members of your own community to increase synagogue comradery.</a:t>
            </a:r>
          </a:p>
        </p:txBody>
      </p:sp>
      <p:graphicFrame>
        <p:nvGraphicFramePr>
          <p:cNvPr id="4" name="Object 3"/>
          <p:cNvGraphicFramePr>
            <a:graphicFrameLocks noChangeAspect="1"/>
          </p:cNvGraphicFramePr>
          <p:nvPr>
            <p:extLst>
              <p:ext uri="{D42A27DB-BD31-4B8C-83A1-F6EECF244321}">
                <p14:modId xmlns:p14="http://schemas.microsoft.com/office/powerpoint/2010/main" val="2995889478"/>
              </p:ext>
            </p:extLst>
          </p:nvPr>
        </p:nvGraphicFramePr>
        <p:xfrm>
          <a:off x="2540000" y="5582697"/>
          <a:ext cx="1409700" cy="1243277"/>
        </p:xfrm>
        <a:graphic>
          <a:graphicData uri="http://schemas.openxmlformats.org/presentationml/2006/ole">
            <mc:AlternateContent xmlns:mc="http://schemas.openxmlformats.org/markup-compatibility/2006">
              <mc:Choice xmlns:v="urn:schemas-microsoft-com:vml" Requires="v">
                <p:oleObj name="Document" showAsIcon="1" r:id="rId3" imgW="914400" imgH="806400" progId="Word.Document.12">
                  <p:embed/>
                </p:oleObj>
              </mc:Choice>
              <mc:Fallback>
                <p:oleObj name="Document" showAsIcon="1" r:id="rId3" imgW="914400" imgH="806400" progId="Word.Document.12">
                  <p:embed/>
                  <p:pic>
                    <p:nvPicPr>
                      <p:cNvPr id="4" name="Object 3"/>
                      <p:cNvPicPr/>
                      <p:nvPr/>
                    </p:nvPicPr>
                    <p:blipFill>
                      <a:blip r:embed="rId4"/>
                      <a:stretch>
                        <a:fillRect/>
                      </a:stretch>
                    </p:blipFill>
                    <p:spPr>
                      <a:xfrm>
                        <a:off x="2540000" y="5582697"/>
                        <a:ext cx="1409700" cy="1243277"/>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589328015"/>
              </p:ext>
            </p:extLst>
          </p:nvPr>
        </p:nvGraphicFramePr>
        <p:xfrm>
          <a:off x="3711575" y="5832475"/>
          <a:ext cx="2597150" cy="596900"/>
        </p:xfrm>
        <a:graphic>
          <a:graphicData uri="http://schemas.openxmlformats.org/presentationml/2006/ole">
            <mc:AlternateContent xmlns:mc="http://schemas.openxmlformats.org/markup-compatibility/2006">
              <mc:Choice xmlns:v="urn:schemas-microsoft-com:vml" Requires="v">
                <p:oleObj name="Packager Shell Object" showAsIcon="1" r:id="rId5" imgW="1967760" imgH="452160" progId="Package">
                  <p:embed/>
                </p:oleObj>
              </mc:Choice>
              <mc:Fallback>
                <p:oleObj name="Packager Shell Object" showAsIcon="1" r:id="rId5" imgW="1967760" imgH="452160" progId="Package">
                  <p:embed/>
                  <p:pic>
                    <p:nvPicPr>
                      <p:cNvPr id="5" name="Object 4"/>
                      <p:cNvPicPr/>
                      <p:nvPr/>
                    </p:nvPicPr>
                    <p:blipFill>
                      <a:blip r:embed="rId6"/>
                      <a:stretch>
                        <a:fillRect/>
                      </a:stretch>
                    </p:blipFill>
                    <p:spPr>
                      <a:xfrm>
                        <a:off x="3711575" y="5832475"/>
                        <a:ext cx="2597150" cy="596900"/>
                      </a:xfrm>
                      <a:prstGeom prst="rect">
                        <a:avLst/>
                      </a:prstGeom>
                    </p:spPr>
                  </p:pic>
                </p:oleObj>
              </mc:Fallback>
            </mc:AlternateContent>
          </a:graphicData>
        </a:graphic>
      </p:graphicFrame>
    </p:spTree>
    <p:extLst>
      <p:ext uri="{BB962C8B-B14F-4D97-AF65-F5344CB8AC3E}">
        <p14:creationId xmlns:p14="http://schemas.microsoft.com/office/powerpoint/2010/main" val="36102368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3AE7D987-13C9-44B3-BDC5-2D7DD6A0D4A1}"/>
              </a:ext>
            </a:extLst>
          </p:cNvPr>
          <p:cNvSpPr>
            <a:spLocks noGrp="1"/>
          </p:cNvSpPr>
          <p:nvPr>
            <p:ph type="title"/>
          </p:nvPr>
        </p:nvSpPr>
        <p:spPr>
          <a:xfrm>
            <a:off x="1179226" y="826680"/>
            <a:ext cx="9833548" cy="1325563"/>
          </a:xfrm>
        </p:spPr>
        <p:txBody>
          <a:bodyPr>
            <a:normAutofit/>
          </a:bodyPr>
          <a:lstStyle/>
          <a:p>
            <a:pPr algn="ctr"/>
            <a:r>
              <a:rPr lang="en-US" sz="4000" dirty="0">
                <a:solidFill>
                  <a:srgbClr val="FFFFFF"/>
                </a:solidFill>
              </a:rPr>
              <a:t>Tips Based on Experience</a:t>
            </a:r>
          </a:p>
        </p:txBody>
      </p:sp>
      <p:sp>
        <p:nvSpPr>
          <p:cNvPr id="3" name="Content Placeholder 2">
            <a:extLst>
              <a:ext uri="{FF2B5EF4-FFF2-40B4-BE49-F238E27FC236}">
                <a16:creationId xmlns:a16="http://schemas.microsoft.com/office/drawing/2014/main" id="{8FC2F403-F90C-44E9-917C-668C45FD2911}"/>
              </a:ext>
            </a:extLst>
          </p:cNvPr>
          <p:cNvSpPr>
            <a:spLocks noGrp="1"/>
          </p:cNvSpPr>
          <p:nvPr>
            <p:ph idx="1"/>
          </p:nvPr>
        </p:nvSpPr>
        <p:spPr>
          <a:xfrm>
            <a:off x="635620" y="2616200"/>
            <a:ext cx="10972800" cy="4089400"/>
          </a:xfrm>
        </p:spPr>
        <p:txBody>
          <a:bodyPr>
            <a:normAutofit fontScale="85000" lnSpcReduction="20000"/>
          </a:bodyPr>
          <a:lstStyle/>
          <a:p>
            <a:r>
              <a:rPr lang="en-US" sz="2000" dirty="0">
                <a:solidFill>
                  <a:srgbClr val="000000"/>
                </a:solidFill>
              </a:rPr>
              <a:t>Start with an email and/or Facebook post to share that the event is coming (1-2 weeks before tournament)</a:t>
            </a:r>
          </a:p>
          <a:p>
            <a:r>
              <a:rPr lang="en-US" sz="2000" dirty="0">
                <a:solidFill>
                  <a:srgbClr val="000000"/>
                </a:solidFill>
              </a:rPr>
              <a:t>There is a bit of work to be done by your members to get ready for the tournament</a:t>
            </a:r>
          </a:p>
          <a:p>
            <a:pPr lvl="1"/>
            <a:r>
              <a:rPr lang="en-US" sz="1600" dirty="0">
                <a:solidFill>
                  <a:srgbClr val="000000"/>
                </a:solidFill>
              </a:rPr>
              <a:t>Downloading, setting up an account, joining the poker club and registering for the tournament will bring problems that will take some time to help folks through. </a:t>
            </a:r>
          </a:p>
          <a:p>
            <a:pPr lvl="1"/>
            <a:r>
              <a:rPr lang="en-US" sz="1600" dirty="0">
                <a:solidFill>
                  <a:srgbClr val="000000"/>
                </a:solidFill>
              </a:rPr>
              <a:t>Publicize heavily that these steps must be completed in the days leading up to the tournament. </a:t>
            </a:r>
          </a:p>
          <a:p>
            <a:r>
              <a:rPr lang="en-US" sz="2000" dirty="0">
                <a:solidFill>
                  <a:srgbClr val="000000"/>
                </a:solidFill>
              </a:rPr>
              <a:t>Provide instructions/Zoom link via email to guys after they register</a:t>
            </a:r>
          </a:p>
          <a:p>
            <a:pPr lvl="1"/>
            <a:r>
              <a:rPr lang="en-US" sz="1600" dirty="0">
                <a:solidFill>
                  <a:srgbClr val="000000"/>
                </a:solidFill>
              </a:rPr>
              <a:t>Identify a Zoom administrator to rearrange guys into breakout rooms based on their table assignments</a:t>
            </a:r>
          </a:p>
          <a:p>
            <a:r>
              <a:rPr lang="en-US" sz="2000" dirty="0">
                <a:solidFill>
                  <a:srgbClr val="000000"/>
                </a:solidFill>
              </a:rPr>
              <a:t>Sign onto Zoom early to help guys with last minute registration problems</a:t>
            </a:r>
          </a:p>
          <a:p>
            <a:r>
              <a:rPr lang="en-US" sz="2000" dirty="0">
                <a:solidFill>
                  <a:srgbClr val="000000"/>
                </a:solidFill>
              </a:rPr>
              <a:t>Test the system with core guys a few nights before the tournament</a:t>
            </a:r>
          </a:p>
          <a:p>
            <a:r>
              <a:rPr lang="en-US" sz="2000" dirty="0">
                <a:solidFill>
                  <a:srgbClr val="000000"/>
                </a:solidFill>
              </a:rPr>
              <a:t>Identify a poker-knowledgeable guy to determine payout structure after registration closes</a:t>
            </a:r>
          </a:p>
          <a:p>
            <a:r>
              <a:rPr lang="en-US" sz="2000" dirty="0">
                <a:solidFill>
                  <a:srgbClr val="000000"/>
                </a:solidFill>
              </a:rPr>
              <a:t>Make sure guys know that this is the first time you’re trying this and to be patient. Future tournaments will be run more smoothly</a:t>
            </a:r>
          </a:p>
          <a:p>
            <a:r>
              <a:rPr lang="en-US" sz="2000" dirty="0">
                <a:solidFill>
                  <a:srgbClr val="000000"/>
                </a:solidFill>
              </a:rPr>
              <a:t>Use recruitment for this event as an outreach opportunity to identify members who are not engaged or are having issues requiring rabbinical or lay leadership intervention</a:t>
            </a:r>
          </a:p>
          <a:p>
            <a:r>
              <a:rPr lang="en-US" sz="2000" dirty="0">
                <a:solidFill>
                  <a:srgbClr val="000000"/>
                </a:solidFill>
              </a:rPr>
              <a:t>RECRUIT </a:t>
            </a:r>
            <a:r>
              <a:rPr lang="en-US" sz="2000" dirty="0" err="1">
                <a:solidFill>
                  <a:srgbClr val="000000"/>
                </a:solidFill>
              </a:rPr>
              <a:t>RECRUIT</a:t>
            </a:r>
            <a:r>
              <a:rPr lang="en-US" sz="2000" dirty="0">
                <a:solidFill>
                  <a:srgbClr val="000000"/>
                </a:solidFill>
              </a:rPr>
              <a:t> RECRUIT!!!</a:t>
            </a:r>
          </a:p>
        </p:txBody>
      </p:sp>
    </p:spTree>
    <p:extLst>
      <p:ext uri="{BB962C8B-B14F-4D97-AF65-F5344CB8AC3E}">
        <p14:creationId xmlns:p14="http://schemas.microsoft.com/office/powerpoint/2010/main" val="5602819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3AE7D987-13C9-44B3-BDC5-2D7DD6A0D4A1}"/>
              </a:ext>
            </a:extLst>
          </p:cNvPr>
          <p:cNvSpPr>
            <a:spLocks noGrp="1"/>
          </p:cNvSpPr>
          <p:nvPr>
            <p:ph type="title"/>
          </p:nvPr>
        </p:nvSpPr>
        <p:spPr>
          <a:xfrm>
            <a:off x="1179226" y="826680"/>
            <a:ext cx="9833548" cy="1325563"/>
          </a:xfrm>
        </p:spPr>
        <p:txBody>
          <a:bodyPr>
            <a:normAutofit/>
          </a:bodyPr>
          <a:lstStyle/>
          <a:p>
            <a:pPr algn="ctr"/>
            <a:r>
              <a:rPr lang="en-US" sz="4000" dirty="0">
                <a:solidFill>
                  <a:srgbClr val="FFFFFF"/>
                </a:solidFill>
              </a:rPr>
              <a:t>Stay Positive and Good Luck!</a:t>
            </a:r>
          </a:p>
        </p:txBody>
      </p:sp>
      <p:sp>
        <p:nvSpPr>
          <p:cNvPr id="3" name="Content Placeholder 2">
            <a:extLst>
              <a:ext uri="{FF2B5EF4-FFF2-40B4-BE49-F238E27FC236}">
                <a16:creationId xmlns:a16="http://schemas.microsoft.com/office/drawing/2014/main" id="{8FC2F403-F90C-44E9-917C-668C45FD2911}"/>
              </a:ext>
            </a:extLst>
          </p:cNvPr>
          <p:cNvSpPr>
            <a:spLocks noGrp="1"/>
          </p:cNvSpPr>
          <p:nvPr>
            <p:ph idx="1"/>
          </p:nvPr>
        </p:nvSpPr>
        <p:spPr>
          <a:xfrm>
            <a:off x="635620" y="2753936"/>
            <a:ext cx="10972800" cy="3903342"/>
          </a:xfrm>
        </p:spPr>
        <p:txBody>
          <a:bodyPr>
            <a:normAutofit/>
          </a:bodyPr>
          <a:lstStyle/>
          <a:p>
            <a:r>
              <a:rPr lang="en-US" sz="2000" b="1" dirty="0">
                <a:solidFill>
                  <a:srgbClr val="FF0000"/>
                </a:solidFill>
              </a:rPr>
              <a:t>All of these steps will be easily completed by a member with past online poker experience</a:t>
            </a:r>
          </a:p>
          <a:p>
            <a:r>
              <a:rPr lang="en-US" sz="2000" dirty="0">
                <a:solidFill>
                  <a:srgbClr val="000000"/>
                </a:solidFill>
              </a:rPr>
              <a:t>All your volunteers, staff and players are stressed to the max</a:t>
            </a:r>
          </a:p>
          <a:p>
            <a:r>
              <a:rPr lang="en-US" sz="2000" dirty="0">
                <a:solidFill>
                  <a:srgbClr val="000000"/>
                </a:solidFill>
              </a:rPr>
              <a:t>Older members will require some handholding to get the technology set up</a:t>
            </a:r>
          </a:p>
          <a:p>
            <a:r>
              <a:rPr lang="en-US" sz="2000" dirty="0">
                <a:solidFill>
                  <a:srgbClr val="000000"/>
                </a:solidFill>
              </a:rPr>
              <a:t>Start planning early to avoid last minute rushing</a:t>
            </a:r>
          </a:p>
          <a:p>
            <a:endParaRPr lang="en-US" sz="2000" dirty="0">
              <a:solidFill>
                <a:srgbClr val="000000"/>
              </a:solidFill>
            </a:endParaRPr>
          </a:p>
          <a:p>
            <a:r>
              <a:rPr lang="en-US" sz="2000" dirty="0">
                <a:solidFill>
                  <a:srgbClr val="000000"/>
                </a:solidFill>
              </a:rPr>
              <a:t>Contact </a:t>
            </a:r>
            <a:r>
              <a:rPr lang="en-US" sz="2000" dirty="0">
                <a:solidFill>
                  <a:srgbClr val="000000"/>
                </a:solidFill>
                <a:hlinkClick r:id="rId3"/>
              </a:rPr>
              <a:t>davidafreiman@gmail.com</a:t>
            </a:r>
            <a:r>
              <a:rPr lang="en-US" sz="2000" dirty="0">
                <a:solidFill>
                  <a:srgbClr val="000000"/>
                </a:solidFill>
              </a:rPr>
              <a:t> with questions</a:t>
            </a:r>
          </a:p>
        </p:txBody>
      </p:sp>
    </p:spTree>
    <p:extLst>
      <p:ext uri="{BB962C8B-B14F-4D97-AF65-F5344CB8AC3E}">
        <p14:creationId xmlns:p14="http://schemas.microsoft.com/office/powerpoint/2010/main" val="871998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6E529F5-611C-435E-A4A9-2E7ECD7AF9C1}"/>
              </a:ext>
            </a:extLst>
          </p:cNvPr>
          <p:cNvSpPr>
            <a:spLocks noGrp="1"/>
          </p:cNvSpPr>
          <p:nvPr>
            <p:ph type="title"/>
          </p:nvPr>
        </p:nvSpPr>
        <p:spPr>
          <a:xfrm>
            <a:off x="863029" y="1012004"/>
            <a:ext cx="3416158" cy="4795408"/>
          </a:xfrm>
        </p:spPr>
        <p:txBody>
          <a:bodyPr>
            <a:normAutofit/>
          </a:bodyPr>
          <a:lstStyle/>
          <a:p>
            <a:r>
              <a:rPr lang="en-US">
                <a:solidFill>
                  <a:srgbClr val="FFFFFF"/>
                </a:solidFill>
              </a:rPr>
              <a:t>Benefits of Pandemic Poker</a:t>
            </a:r>
          </a:p>
        </p:txBody>
      </p:sp>
      <p:graphicFrame>
        <p:nvGraphicFramePr>
          <p:cNvPr id="5" name="Content Placeholder 2">
            <a:extLst>
              <a:ext uri="{FF2B5EF4-FFF2-40B4-BE49-F238E27FC236}">
                <a16:creationId xmlns:a16="http://schemas.microsoft.com/office/drawing/2014/main" id="{ED363DEF-FABF-40BE-AC15-EA67BF726681}"/>
              </a:ext>
            </a:extLst>
          </p:cNvPr>
          <p:cNvGraphicFramePr>
            <a:graphicFrameLocks noGrp="1"/>
          </p:cNvGraphicFramePr>
          <p:nvPr>
            <p:ph idx="1"/>
            <p:extLst>
              <p:ext uri="{D42A27DB-BD31-4B8C-83A1-F6EECF244321}">
                <p14:modId xmlns:p14="http://schemas.microsoft.com/office/powerpoint/2010/main" val="1317724445"/>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54429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12DDADB-EFAD-4E50-B25B-74242FC0AF70}"/>
              </a:ext>
            </a:extLst>
          </p:cNvPr>
          <p:cNvSpPr>
            <a:spLocks noGrp="1"/>
          </p:cNvSpPr>
          <p:nvPr>
            <p:ph type="title"/>
          </p:nvPr>
        </p:nvSpPr>
        <p:spPr>
          <a:xfrm>
            <a:off x="1179226" y="826680"/>
            <a:ext cx="9833548" cy="1325563"/>
          </a:xfrm>
        </p:spPr>
        <p:txBody>
          <a:bodyPr>
            <a:normAutofit/>
          </a:bodyPr>
          <a:lstStyle/>
          <a:p>
            <a:pPr algn="ctr"/>
            <a:r>
              <a:rPr lang="en-US" sz="4000" dirty="0">
                <a:solidFill>
                  <a:srgbClr val="FFFFFF"/>
                </a:solidFill>
              </a:rPr>
              <a:t>Things to Consider for Your Tournament	</a:t>
            </a:r>
          </a:p>
        </p:txBody>
      </p:sp>
      <p:sp>
        <p:nvSpPr>
          <p:cNvPr id="3" name="Content Placeholder 2">
            <a:extLst>
              <a:ext uri="{FF2B5EF4-FFF2-40B4-BE49-F238E27FC236}">
                <a16:creationId xmlns:a16="http://schemas.microsoft.com/office/drawing/2014/main" id="{AA865ECE-C0E3-45EC-8F09-16E89CF9E8ED}"/>
              </a:ext>
            </a:extLst>
          </p:cNvPr>
          <p:cNvSpPr>
            <a:spLocks noGrp="1"/>
          </p:cNvSpPr>
          <p:nvPr>
            <p:ph idx="1"/>
          </p:nvPr>
        </p:nvSpPr>
        <p:spPr>
          <a:xfrm>
            <a:off x="769434" y="2753936"/>
            <a:ext cx="10682868" cy="3756046"/>
          </a:xfrm>
        </p:spPr>
        <p:txBody>
          <a:bodyPr>
            <a:normAutofit fontScale="62500" lnSpcReduction="20000"/>
          </a:bodyPr>
          <a:lstStyle/>
          <a:p>
            <a:r>
              <a:rPr lang="en-US" sz="2400" dirty="0">
                <a:solidFill>
                  <a:srgbClr val="000000"/>
                </a:solidFill>
              </a:rPr>
              <a:t>How much should the buy-in for our tournament be? </a:t>
            </a:r>
          </a:p>
          <a:p>
            <a:pPr lvl="1"/>
            <a:r>
              <a:rPr lang="en-US" sz="2000" dirty="0">
                <a:solidFill>
                  <a:srgbClr val="FF0000"/>
                </a:solidFill>
              </a:rPr>
              <a:t>Suggest $20	</a:t>
            </a:r>
          </a:p>
          <a:p>
            <a:r>
              <a:rPr lang="en-US" sz="2400" dirty="0">
                <a:solidFill>
                  <a:srgbClr val="000000"/>
                </a:solidFill>
              </a:rPr>
              <a:t>What dates/time should our tournament be held?</a:t>
            </a:r>
          </a:p>
          <a:p>
            <a:pPr lvl="1"/>
            <a:r>
              <a:rPr lang="en-US" sz="2000" dirty="0">
                <a:solidFill>
                  <a:srgbClr val="FF0000"/>
                </a:solidFill>
              </a:rPr>
              <a:t>Suggest Sunday evening at 7:30pm once little kids are asleep</a:t>
            </a:r>
          </a:p>
          <a:p>
            <a:r>
              <a:rPr lang="en-US" sz="2400" dirty="0">
                <a:solidFill>
                  <a:srgbClr val="000000"/>
                </a:solidFill>
              </a:rPr>
              <a:t>What should the tournament structure be in order to end the tournament at a reasonable hour?</a:t>
            </a:r>
          </a:p>
          <a:p>
            <a:pPr lvl="1"/>
            <a:r>
              <a:rPr lang="en-US" sz="2000" dirty="0">
                <a:solidFill>
                  <a:srgbClr val="FF0000"/>
                </a:solidFill>
              </a:rPr>
              <a:t>Suggest standard no rebuy tournament. Chip stacks 3,000. Blinds increase every 10 minutes.</a:t>
            </a:r>
          </a:p>
          <a:p>
            <a:r>
              <a:rPr lang="en-US" sz="2400" dirty="0">
                <a:solidFill>
                  <a:srgbClr val="000000"/>
                </a:solidFill>
              </a:rPr>
              <a:t>How much lead time must you give your membership to make it through the steps to set up accounts for an online poker site?</a:t>
            </a:r>
          </a:p>
          <a:p>
            <a:pPr lvl="1"/>
            <a:r>
              <a:rPr lang="en-US" sz="2000" dirty="0">
                <a:solidFill>
                  <a:srgbClr val="FF0000"/>
                </a:solidFill>
              </a:rPr>
              <a:t>Suggest at least 3 days after instructions go out</a:t>
            </a:r>
          </a:p>
          <a:p>
            <a:r>
              <a:rPr lang="en-US" sz="2400" dirty="0">
                <a:solidFill>
                  <a:srgbClr val="000000"/>
                </a:solidFill>
              </a:rPr>
              <a:t>Does the synagogue have a Zoom account or other conference platform you can use for free? </a:t>
            </a:r>
          </a:p>
          <a:p>
            <a:pPr lvl="1"/>
            <a:r>
              <a:rPr lang="en-US" sz="2000" dirty="0">
                <a:solidFill>
                  <a:srgbClr val="FF0000"/>
                </a:solidFill>
              </a:rPr>
              <a:t>Suggest Zoom with a designated administrator to assign breakout rooms based on table assignments.</a:t>
            </a:r>
            <a:r>
              <a:rPr lang="en-US" sz="2000" b="1" dirty="0">
                <a:solidFill>
                  <a:srgbClr val="FF0000"/>
                </a:solidFill>
              </a:rPr>
              <a:t> SUPER RECOMMENDED!</a:t>
            </a:r>
          </a:p>
          <a:p>
            <a:r>
              <a:rPr lang="en-US" sz="2400" dirty="0">
                <a:solidFill>
                  <a:srgbClr val="000000"/>
                </a:solidFill>
              </a:rPr>
              <a:t>What synagogue initiative should benefit from the tournament?</a:t>
            </a:r>
          </a:p>
          <a:p>
            <a:pPr lvl="1"/>
            <a:r>
              <a:rPr lang="en-US" sz="2000" dirty="0">
                <a:solidFill>
                  <a:srgbClr val="FF0000"/>
                </a:solidFill>
              </a:rPr>
              <a:t>Suggest </a:t>
            </a:r>
            <a:r>
              <a:rPr lang="en-US" sz="2000" dirty="0" err="1">
                <a:solidFill>
                  <a:srgbClr val="FF0000"/>
                </a:solidFill>
              </a:rPr>
              <a:t>Hesed</a:t>
            </a:r>
            <a:r>
              <a:rPr lang="en-US" sz="2000" dirty="0">
                <a:solidFill>
                  <a:srgbClr val="FF0000"/>
                </a:solidFill>
              </a:rPr>
              <a:t> or any other fund that will raise money for Coronavirus-related initiative.</a:t>
            </a:r>
          </a:p>
          <a:p>
            <a:r>
              <a:rPr lang="en-US" sz="2400" dirty="0">
                <a:solidFill>
                  <a:srgbClr val="000000"/>
                </a:solidFill>
              </a:rPr>
              <a:t>Whom should we invite to the tournament? Synagogue members only? Outside friends? Perspective members? Daycare/Religious School dads? Women?</a:t>
            </a:r>
          </a:p>
          <a:p>
            <a:pPr lvl="1"/>
            <a:r>
              <a:rPr lang="en-US" sz="2000" dirty="0">
                <a:solidFill>
                  <a:srgbClr val="FF0000"/>
                </a:solidFill>
              </a:rPr>
              <a:t>Suggest starting smaller with only members, perspective members and school dads. Save outside friends for once your system is established. Suggest no gender limitations. When two members of the same household play, they need to be in separate rooms of the house.</a:t>
            </a:r>
          </a:p>
          <a:p>
            <a:endParaRPr lang="en-US" sz="2400" dirty="0">
              <a:solidFill>
                <a:srgbClr val="000000"/>
              </a:solidFill>
            </a:endParaRPr>
          </a:p>
        </p:txBody>
      </p:sp>
    </p:spTree>
    <p:extLst>
      <p:ext uri="{BB962C8B-B14F-4D97-AF65-F5344CB8AC3E}">
        <p14:creationId xmlns:p14="http://schemas.microsoft.com/office/powerpoint/2010/main" val="498740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6"/>
              </a:gs>
              <a:gs pos="25000">
                <a:schemeClr val="accent6"/>
              </a:gs>
              <a:gs pos="94000">
                <a:schemeClr val="accent1"/>
              </a:gs>
              <a:gs pos="100000">
                <a:schemeClr val="accent1"/>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87AD592-3DCD-435C-B8B5-95A334B16AAC}"/>
              </a:ext>
            </a:extLst>
          </p:cNvPr>
          <p:cNvSpPr>
            <a:spLocks noGrp="1"/>
          </p:cNvSpPr>
          <p:nvPr>
            <p:ph type="title"/>
          </p:nvPr>
        </p:nvSpPr>
        <p:spPr>
          <a:xfrm>
            <a:off x="1179226" y="826680"/>
            <a:ext cx="9833548" cy="1325563"/>
          </a:xfrm>
        </p:spPr>
        <p:txBody>
          <a:bodyPr>
            <a:normAutofit/>
          </a:bodyPr>
          <a:lstStyle/>
          <a:p>
            <a:pPr algn="ctr"/>
            <a:r>
              <a:rPr lang="en-US" sz="4000">
                <a:solidFill>
                  <a:srgbClr val="FFFFFF"/>
                </a:solidFill>
              </a:rPr>
              <a:t>Steps to Take Before Going Public with Idea</a:t>
            </a:r>
          </a:p>
        </p:txBody>
      </p:sp>
      <p:sp>
        <p:nvSpPr>
          <p:cNvPr id="3" name="Content Placeholder 2">
            <a:extLst>
              <a:ext uri="{FF2B5EF4-FFF2-40B4-BE49-F238E27FC236}">
                <a16:creationId xmlns:a16="http://schemas.microsoft.com/office/drawing/2014/main" id="{76FB0E0F-B96A-472B-B881-80FB1066AA37}"/>
              </a:ext>
            </a:extLst>
          </p:cNvPr>
          <p:cNvSpPr>
            <a:spLocks noGrp="1"/>
          </p:cNvSpPr>
          <p:nvPr>
            <p:ph idx="1"/>
          </p:nvPr>
        </p:nvSpPr>
        <p:spPr>
          <a:xfrm>
            <a:off x="627797" y="2753936"/>
            <a:ext cx="10836321" cy="3742398"/>
          </a:xfrm>
        </p:spPr>
        <p:txBody>
          <a:bodyPr>
            <a:normAutofit fontScale="92500" lnSpcReduction="10000"/>
          </a:bodyPr>
          <a:lstStyle/>
          <a:p>
            <a:r>
              <a:rPr lang="en-US" sz="2400" dirty="0">
                <a:solidFill>
                  <a:srgbClr val="000000"/>
                </a:solidFill>
              </a:rPr>
              <a:t>Download PokerStars “free” software</a:t>
            </a:r>
          </a:p>
          <a:p>
            <a:pPr lvl="1"/>
            <a:r>
              <a:rPr lang="en-US" dirty="0">
                <a:solidFill>
                  <a:srgbClr val="FF0000"/>
                </a:solidFill>
              </a:rPr>
              <a:t>Not supported by Chromebooks, iPads or iPhones.</a:t>
            </a:r>
          </a:p>
          <a:p>
            <a:pPr lvl="1"/>
            <a:r>
              <a:rPr lang="en-US" dirty="0">
                <a:solidFill>
                  <a:srgbClr val="FF0000"/>
                </a:solidFill>
              </a:rPr>
              <a:t>Not available in states where internet gambling is legal. In these states, you will need to use the “real money” software instead.</a:t>
            </a:r>
          </a:p>
          <a:p>
            <a:r>
              <a:rPr lang="en-US" sz="2400" dirty="0">
                <a:solidFill>
                  <a:srgbClr val="000000"/>
                </a:solidFill>
              </a:rPr>
              <a:t>Create a Poker Club (instructions to follow)</a:t>
            </a:r>
          </a:p>
          <a:p>
            <a:pPr lvl="1"/>
            <a:r>
              <a:rPr lang="en-US" sz="2000" b="1" i="1" dirty="0">
                <a:solidFill>
                  <a:srgbClr val="FF0000"/>
                </a:solidFill>
              </a:rPr>
              <a:t>Tip:</a:t>
            </a:r>
            <a:r>
              <a:rPr lang="en-US" sz="2000" dirty="0">
                <a:solidFill>
                  <a:srgbClr val="FF0000"/>
                </a:solidFill>
              </a:rPr>
              <a:t> This set up should be performed by a member with experience on </a:t>
            </a:r>
            <a:r>
              <a:rPr lang="en-US" sz="2000" dirty="0" err="1">
                <a:solidFill>
                  <a:srgbClr val="FF0000"/>
                </a:solidFill>
              </a:rPr>
              <a:t>PokerStars</a:t>
            </a:r>
            <a:endParaRPr lang="en-US" sz="2000" dirty="0">
              <a:solidFill>
                <a:srgbClr val="FF0000"/>
              </a:solidFill>
            </a:endParaRPr>
          </a:p>
          <a:p>
            <a:r>
              <a:rPr lang="en-US" sz="2400" dirty="0">
                <a:solidFill>
                  <a:srgbClr val="000000"/>
                </a:solidFill>
              </a:rPr>
              <a:t>Create a Tournament (instructions to follow)</a:t>
            </a:r>
          </a:p>
          <a:p>
            <a:pPr lvl="1"/>
            <a:r>
              <a:rPr lang="en-US" sz="2000" b="1" i="1" dirty="0">
                <a:solidFill>
                  <a:srgbClr val="FF0000"/>
                </a:solidFill>
              </a:rPr>
              <a:t>Tip:</a:t>
            </a:r>
            <a:r>
              <a:rPr lang="en-US" sz="2000" dirty="0">
                <a:solidFill>
                  <a:srgbClr val="FF0000"/>
                </a:solidFill>
              </a:rPr>
              <a:t> This set up should be performed by a member with experience on </a:t>
            </a:r>
            <a:r>
              <a:rPr lang="en-US" sz="2000" dirty="0" err="1">
                <a:solidFill>
                  <a:srgbClr val="FF0000"/>
                </a:solidFill>
              </a:rPr>
              <a:t>PokerStars</a:t>
            </a:r>
            <a:endParaRPr lang="en-US" sz="2000" dirty="0">
              <a:solidFill>
                <a:srgbClr val="FF0000"/>
              </a:solidFill>
            </a:endParaRPr>
          </a:p>
          <a:p>
            <a:r>
              <a:rPr lang="en-US" sz="2400" dirty="0">
                <a:solidFill>
                  <a:srgbClr val="000000"/>
                </a:solidFill>
              </a:rPr>
              <a:t>Set up an online payment platform (ex: PayPal, Venmo)</a:t>
            </a:r>
          </a:p>
          <a:p>
            <a:r>
              <a:rPr lang="en-US" sz="2400" dirty="0">
                <a:solidFill>
                  <a:srgbClr val="000000"/>
                </a:solidFill>
              </a:rPr>
              <a:t>Set up a Zoom meeting to begin 30 minutes prior to tournament start </a:t>
            </a:r>
          </a:p>
        </p:txBody>
      </p:sp>
    </p:spTree>
    <p:extLst>
      <p:ext uri="{BB962C8B-B14F-4D97-AF65-F5344CB8AC3E}">
        <p14:creationId xmlns:p14="http://schemas.microsoft.com/office/powerpoint/2010/main" val="1599891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Down Arrow 7">
            <a:extLst>
              <a:ext uri="{FF2B5EF4-FFF2-40B4-BE49-F238E27FC236}">
                <a16:creationId xmlns:a16="http://schemas.microsoft.com/office/drawing/2014/main" id="{B547373F-AF2E-4907-B442-9F902B387F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0100" y="-4763"/>
            <a:ext cx="3333749" cy="3338514"/>
          </a:xfrm>
          <a:prstGeom prst="downArrow">
            <a:avLst>
              <a:gd name="adj1" fmla="val 100000"/>
              <a:gd name="adj2" fmla="val 26890"/>
            </a:avLst>
          </a:prstGeom>
          <a:solidFill>
            <a:schemeClr val="tx1">
              <a:lumMod val="85000"/>
              <a:lumOff val="15000"/>
            </a:schemeClr>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D303ECA-0AB9-421C-B737-8C82E88B8A23}"/>
              </a:ext>
            </a:extLst>
          </p:cNvPr>
          <p:cNvSpPr>
            <a:spLocks noGrp="1"/>
          </p:cNvSpPr>
          <p:nvPr>
            <p:ph type="title"/>
          </p:nvPr>
        </p:nvSpPr>
        <p:spPr>
          <a:xfrm>
            <a:off x="1028700" y="190501"/>
            <a:ext cx="2886075" cy="2486024"/>
          </a:xfrm>
          <a:noFill/>
        </p:spPr>
        <p:txBody>
          <a:bodyPr vert="horz" lIns="91440" tIns="45720" rIns="91440" bIns="45720" rtlCol="0" anchor="ctr">
            <a:normAutofit/>
          </a:bodyPr>
          <a:lstStyle/>
          <a:p>
            <a:pPr algn="ctr"/>
            <a:r>
              <a:rPr lang="en-US" sz="3600">
                <a:solidFill>
                  <a:schemeClr val="bg1"/>
                </a:solidFill>
              </a:rPr>
              <a:t>How to Set Up a Poker Stars “Poker Club”</a:t>
            </a:r>
          </a:p>
        </p:txBody>
      </p:sp>
      <p:sp>
        <p:nvSpPr>
          <p:cNvPr id="3" name="TextBox 2"/>
          <p:cNvSpPr txBox="1"/>
          <p:nvPr/>
        </p:nvSpPr>
        <p:spPr>
          <a:xfrm>
            <a:off x="5221224" y="574486"/>
            <a:ext cx="6716776" cy="3785652"/>
          </a:xfrm>
          <a:prstGeom prst="rect">
            <a:avLst/>
          </a:prstGeom>
          <a:noFill/>
        </p:spPr>
        <p:txBody>
          <a:bodyPr wrap="square" rtlCol="0">
            <a:spAutoFit/>
          </a:bodyPr>
          <a:lstStyle/>
          <a:p>
            <a:pPr marL="285750" indent="-285750">
              <a:buFont typeface="Arial" panose="020B0604020202020204" pitchFamily="34" charset="0"/>
              <a:buChar char="•"/>
            </a:pPr>
            <a:r>
              <a:rPr lang="en-US" sz="2400" dirty="0"/>
              <a:t>After you have set up your account, on the home screen, select “Home Games” from the menu to the right.</a:t>
            </a:r>
          </a:p>
          <a:p>
            <a:pPr marL="285750" indent="-285750">
              <a:buFont typeface="Arial" panose="020B0604020202020204" pitchFamily="34" charset="0"/>
              <a:buChar char="•"/>
            </a:pPr>
            <a:r>
              <a:rPr lang="en-US" sz="2400" dirty="0"/>
              <a:t>Select “Create a Poker Club” on the left.</a:t>
            </a:r>
          </a:p>
          <a:p>
            <a:pPr marL="285750" indent="-285750">
              <a:buFont typeface="Arial" panose="020B0604020202020204" pitchFamily="34" charset="0"/>
              <a:buChar char="•"/>
            </a:pPr>
            <a:r>
              <a:rPr lang="en-US" sz="2400" dirty="0"/>
              <a:t>Create club name, invitation code, accept terms and conditions and submit.</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a:t>Enter your club lobby and select “How to Invite New Members” for part of the instructions you will need to send to potential members.</a:t>
            </a:r>
          </a:p>
        </p:txBody>
      </p:sp>
      <p:pic>
        <p:nvPicPr>
          <p:cNvPr id="4" name="Picture 3"/>
          <p:cNvPicPr>
            <a:picLocks noChangeAspect="1"/>
          </p:cNvPicPr>
          <p:nvPr/>
        </p:nvPicPr>
        <p:blipFill>
          <a:blip r:embed="rId2"/>
          <a:stretch>
            <a:fillRect/>
          </a:stretch>
        </p:blipFill>
        <p:spPr>
          <a:xfrm>
            <a:off x="253304" y="3529014"/>
            <a:ext cx="4967920" cy="2822831"/>
          </a:xfrm>
          <a:prstGeom prst="rect">
            <a:avLst/>
          </a:prstGeom>
        </p:spPr>
      </p:pic>
      <p:sp>
        <p:nvSpPr>
          <p:cNvPr id="5" name="Oval 4"/>
          <p:cNvSpPr/>
          <p:nvPr/>
        </p:nvSpPr>
        <p:spPr>
          <a:xfrm>
            <a:off x="4809744" y="5961888"/>
            <a:ext cx="576072" cy="457200"/>
          </a:xfrm>
          <a:prstGeom prst="ellipse">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48072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Down Arrow 7">
            <a:extLst>
              <a:ext uri="{FF2B5EF4-FFF2-40B4-BE49-F238E27FC236}">
                <a16:creationId xmlns:a16="http://schemas.microsoft.com/office/drawing/2014/main" id="{B547373F-AF2E-4907-B442-9F902B387F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0100" y="-4763"/>
            <a:ext cx="3333749" cy="3338514"/>
          </a:xfrm>
          <a:prstGeom prst="downArrow">
            <a:avLst>
              <a:gd name="adj1" fmla="val 100000"/>
              <a:gd name="adj2" fmla="val 26890"/>
            </a:avLst>
          </a:prstGeom>
          <a:solidFill>
            <a:schemeClr val="tx1">
              <a:lumMod val="85000"/>
              <a:lumOff val="15000"/>
            </a:schemeClr>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D303ECA-0AB9-421C-B737-8C82E88B8A23}"/>
              </a:ext>
            </a:extLst>
          </p:cNvPr>
          <p:cNvSpPr>
            <a:spLocks noGrp="1"/>
          </p:cNvSpPr>
          <p:nvPr>
            <p:ph type="title"/>
          </p:nvPr>
        </p:nvSpPr>
        <p:spPr>
          <a:xfrm>
            <a:off x="1028700" y="190501"/>
            <a:ext cx="2886075" cy="2486024"/>
          </a:xfrm>
          <a:noFill/>
        </p:spPr>
        <p:txBody>
          <a:bodyPr vert="horz" lIns="91440" tIns="45720" rIns="91440" bIns="45720" rtlCol="0" anchor="ctr">
            <a:normAutofit/>
          </a:bodyPr>
          <a:lstStyle/>
          <a:p>
            <a:pPr algn="ctr"/>
            <a:r>
              <a:rPr lang="en-US" sz="3600" dirty="0">
                <a:solidFill>
                  <a:schemeClr val="bg1"/>
                </a:solidFill>
              </a:rPr>
              <a:t>How to Set Up a Club Poker Tournament</a:t>
            </a:r>
          </a:p>
        </p:txBody>
      </p:sp>
      <p:sp>
        <p:nvSpPr>
          <p:cNvPr id="4" name="TextBox 3"/>
          <p:cNvSpPr txBox="1"/>
          <p:nvPr/>
        </p:nvSpPr>
        <p:spPr>
          <a:xfrm>
            <a:off x="4362449" y="574486"/>
            <a:ext cx="7341871" cy="5632311"/>
          </a:xfrm>
          <a:prstGeom prst="rect">
            <a:avLst/>
          </a:prstGeom>
          <a:noFill/>
        </p:spPr>
        <p:txBody>
          <a:bodyPr wrap="square" rtlCol="0">
            <a:spAutoFit/>
          </a:bodyPr>
          <a:lstStyle/>
          <a:p>
            <a:pPr marL="285750" indent="-285750">
              <a:buFont typeface="Arial" panose="020B0604020202020204" pitchFamily="34" charset="0"/>
              <a:buChar char="•"/>
            </a:pPr>
            <a:r>
              <a:rPr lang="en-US" sz="2400" dirty="0"/>
              <a:t>Enter your poker club lobby</a:t>
            </a:r>
          </a:p>
          <a:p>
            <a:pPr marL="285750" indent="-285750">
              <a:buFont typeface="Arial" panose="020B0604020202020204" pitchFamily="34" charset="0"/>
              <a:buChar char="•"/>
            </a:pPr>
            <a:r>
              <a:rPr lang="en-US" sz="2400" dirty="0"/>
              <a:t>Select “Manage Games” from the menu across the top of the page</a:t>
            </a:r>
          </a:p>
          <a:p>
            <a:pPr marL="285750" indent="-285750">
              <a:buFont typeface="Arial" panose="020B0604020202020204" pitchFamily="34" charset="0"/>
              <a:buChar char="•"/>
            </a:pPr>
            <a:r>
              <a:rPr lang="en-US" sz="2400" dirty="0"/>
              <a:t>Select “Create a Tournament”</a:t>
            </a:r>
          </a:p>
          <a:p>
            <a:pPr marL="285750" indent="-285750">
              <a:buFont typeface="Arial" panose="020B0604020202020204" pitchFamily="34" charset="0"/>
              <a:buChar char="•"/>
            </a:pPr>
            <a:r>
              <a:rPr lang="en-US" sz="2400" dirty="0"/>
              <a:t>Fill out the form with the details that fit your needs.</a:t>
            </a:r>
          </a:p>
          <a:p>
            <a:pPr marL="285750" indent="-285750">
              <a:buFont typeface="Arial" panose="020B0604020202020204" pitchFamily="34" charset="0"/>
              <a:buChar char="•"/>
            </a:pPr>
            <a:r>
              <a:rPr lang="en-US" sz="2400" dirty="0">
                <a:solidFill>
                  <a:srgbClr val="FF0000"/>
                </a:solidFill>
              </a:rPr>
              <a:t>Hints: </a:t>
            </a:r>
          </a:p>
          <a:p>
            <a:pPr marL="742950" lvl="1" indent="-285750">
              <a:buFont typeface="Arial" panose="020B0604020202020204" pitchFamily="34" charset="0"/>
              <a:buChar char="•"/>
            </a:pPr>
            <a:r>
              <a:rPr lang="en-US" sz="2400" dirty="0">
                <a:solidFill>
                  <a:srgbClr val="FF0000"/>
                </a:solidFill>
              </a:rPr>
              <a:t>Use a 20,000 play chip “buy-in”</a:t>
            </a:r>
          </a:p>
          <a:p>
            <a:pPr marL="742950" lvl="1" indent="-285750">
              <a:buFont typeface="Arial" panose="020B0604020202020204" pitchFamily="34" charset="0"/>
              <a:buChar char="•"/>
            </a:pPr>
            <a:r>
              <a:rPr lang="en-US" sz="2400" dirty="0">
                <a:solidFill>
                  <a:srgbClr val="FF0000"/>
                </a:solidFill>
              </a:rPr>
              <a:t>Breaks are at 55 minutes past the hour no matter when you start. This may result in oddly timed breaks, but the system does not allow customization.</a:t>
            </a:r>
          </a:p>
          <a:p>
            <a:pPr marL="742950" lvl="1" indent="-285750">
              <a:buFont typeface="Arial" panose="020B0604020202020204" pitchFamily="34" charset="0"/>
              <a:buChar char="•"/>
            </a:pPr>
            <a:r>
              <a:rPr lang="en-US" sz="2400" dirty="0">
                <a:solidFill>
                  <a:srgbClr val="FF0000"/>
                </a:solidFill>
              </a:rPr>
              <a:t>Suggest “Regular” game with no rebuys.</a:t>
            </a:r>
          </a:p>
          <a:p>
            <a:pPr marL="742950" lvl="1" indent="-285750">
              <a:buFont typeface="Arial" panose="020B0604020202020204" pitchFamily="34" charset="0"/>
              <a:buChar char="•"/>
            </a:pPr>
            <a:r>
              <a:rPr lang="en-US" sz="2400" dirty="0">
                <a:solidFill>
                  <a:srgbClr val="FF0000"/>
                </a:solidFill>
              </a:rPr>
              <a:t>Suggest 10-minute blind intervals and 3,000 chips.</a:t>
            </a:r>
          </a:p>
          <a:p>
            <a:pPr marL="742950" lvl="1" indent="-285750">
              <a:buFont typeface="Arial" panose="020B0604020202020204" pitchFamily="34" charset="0"/>
              <a:buChar char="•"/>
            </a:pPr>
            <a:r>
              <a:rPr lang="en-US" sz="2400" dirty="0">
                <a:solidFill>
                  <a:srgbClr val="FF0000"/>
                </a:solidFill>
              </a:rPr>
              <a:t>Suggest “Normal” speed game play.</a:t>
            </a:r>
          </a:p>
          <a:p>
            <a:pPr marL="285750" indent="-285750">
              <a:buFont typeface="Arial" panose="020B0604020202020204" pitchFamily="34" charset="0"/>
              <a:buChar char="•"/>
            </a:pPr>
            <a:endParaRPr lang="en-US" sz="2400" dirty="0"/>
          </a:p>
        </p:txBody>
      </p:sp>
    </p:spTree>
    <p:extLst>
      <p:ext uri="{BB962C8B-B14F-4D97-AF65-F5344CB8AC3E}">
        <p14:creationId xmlns:p14="http://schemas.microsoft.com/office/powerpoint/2010/main" val="29449400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Down Arrow 7">
            <a:extLst>
              <a:ext uri="{FF2B5EF4-FFF2-40B4-BE49-F238E27FC236}">
                <a16:creationId xmlns:a16="http://schemas.microsoft.com/office/drawing/2014/main" id="{B547373F-AF2E-4907-B442-9F902B387F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0100" y="-4763"/>
            <a:ext cx="3333749" cy="3338514"/>
          </a:xfrm>
          <a:prstGeom prst="downArrow">
            <a:avLst>
              <a:gd name="adj1" fmla="val 100000"/>
              <a:gd name="adj2" fmla="val 26890"/>
            </a:avLst>
          </a:prstGeom>
          <a:solidFill>
            <a:schemeClr val="tx1">
              <a:lumMod val="85000"/>
              <a:lumOff val="15000"/>
            </a:schemeClr>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D303ECA-0AB9-421C-B737-8C82E88B8A23}"/>
              </a:ext>
            </a:extLst>
          </p:cNvPr>
          <p:cNvSpPr>
            <a:spLocks noGrp="1"/>
          </p:cNvSpPr>
          <p:nvPr>
            <p:ph type="title"/>
          </p:nvPr>
        </p:nvSpPr>
        <p:spPr>
          <a:xfrm>
            <a:off x="1028700" y="190501"/>
            <a:ext cx="2886075" cy="2486024"/>
          </a:xfrm>
          <a:noFill/>
        </p:spPr>
        <p:txBody>
          <a:bodyPr vert="horz" lIns="91440" tIns="45720" rIns="91440" bIns="45720" rtlCol="0" anchor="ctr">
            <a:normAutofit fontScale="90000"/>
          </a:bodyPr>
          <a:lstStyle/>
          <a:p>
            <a:pPr algn="ctr"/>
            <a:r>
              <a:rPr lang="en-US" sz="3600" dirty="0">
                <a:solidFill>
                  <a:schemeClr val="bg1"/>
                </a:solidFill>
              </a:rPr>
              <a:t>How to Instruct People to Set Up Their Accounts</a:t>
            </a:r>
          </a:p>
        </p:txBody>
      </p:sp>
      <p:sp>
        <p:nvSpPr>
          <p:cNvPr id="4" name="TextBox 3"/>
          <p:cNvSpPr txBox="1"/>
          <p:nvPr/>
        </p:nvSpPr>
        <p:spPr>
          <a:xfrm>
            <a:off x="4362449" y="646622"/>
            <a:ext cx="7506463" cy="4524315"/>
          </a:xfrm>
          <a:prstGeom prst="rect">
            <a:avLst/>
          </a:prstGeom>
          <a:noFill/>
        </p:spPr>
        <p:txBody>
          <a:bodyPr wrap="square" rtlCol="0">
            <a:spAutoFit/>
          </a:bodyPr>
          <a:lstStyle/>
          <a:p>
            <a:pPr marL="285750" indent="-285750">
              <a:buFont typeface="Arial" panose="020B0604020202020204" pitchFamily="34" charset="0"/>
              <a:buChar char="•"/>
            </a:pPr>
            <a:r>
              <a:rPr lang="en-US" sz="2400" dirty="0"/>
              <a:t>Start this process at least one week prior to the tournament</a:t>
            </a:r>
          </a:p>
          <a:p>
            <a:pPr marL="285750" indent="-285750">
              <a:buFont typeface="Arial" panose="020B0604020202020204" pitchFamily="34" charset="0"/>
              <a:buChar char="•"/>
            </a:pPr>
            <a:r>
              <a:rPr lang="en-US" sz="2400" dirty="0"/>
              <a:t>Prior to your first tournament, players must:</a:t>
            </a:r>
          </a:p>
          <a:p>
            <a:pPr marL="742950" lvl="1" indent="-285750">
              <a:buFont typeface="Arial" panose="020B0604020202020204" pitchFamily="34" charset="0"/>
              <a:buChar char="•"/>
            </a:pPr>
            <a:r>
              <a:rPr lang="en-US" sz="2400" dirty="0"/>
              <a:t>Send their buy-in electronically</a:t>
            </a:r>
          </a:p>
          <a:p>
            <a:pPr marL="742950" lvl="1" indent="-285750">
              <a:buFont typeface="Arial" panose="020B0604020202020204" pitchFamily="34" charset="0"/>
              <a:buChar char="•"/>
            </a:pPr>
            <a:r>
              <a:rPr lang="en-US" sz="2400" dirty="0"/>
              <a:t>Download the software and register</a:t>
            </a:r>
          </a:p>
          <a:p>
            <a:pPr marL="742950" lvl="1" indent="-285750">
              <a:buFont typeface="Arial" panose="020B0604020202020204" pitchFamily="34" charset="0"/>
              <a:buChar char="•"/>
            </a:pPr>
            <a:r>
              <a:rPr lang="en-US" sz="2400" dirty="0"/>
              <a:t>Join the poker club</a:t>
            </a:r>
          </a:p>
          <a:p>
            <a:pPr marL="742950" lvl="1" indent="-285750">
              <a:buFont typeface="Arial" panose="020B0604020202020204" pitchFamily="34" charset="0"/>
              <a:buChar char="•"/>
            </a:pPr>
            <a:r>
              <a:rPr lang="en-US" sz="2400" dirty="0"/>
              <a:t>Register for the tournament</a:t>
            </a:r>
          </a:p>
          <a:p>
            <a:pPr marL="285750" indent="-285750">
              <a:buFont typeface="Arial" panose="020B0604020202020204" pitchFamily="34" charset="0"/>
              <a:buChar char="•"/>
            </a:pPr>
            <a:r>
              <a:rPr lang="en-US" sz="2400" dirty="0"/>
              <a:t>It is imperative these steps are taken well prior to the start of the tournament.</a:t>
            </a:r>
          </a:p>
          <a:p>
            <a:pPr marL="742950" lvl="1" indent="-285750">
              <a:buFont typeface="Arial" panose="020B0604020202020204" pitchFamily="34" charset="0"/>
              <a:buChar char="•"/>
            </a:pPr>
            <a:r>
              <a:rPr lang="en-US" sz="2400" dirty="0">
                <a:solidFill>
                  <a:srgbClr val="FF0000"/>
                </a:solidFill>
              </a:rPr>
              <a:t>Trying to get people through these steps in the moments leading up to the tournament is insanely stressful. </a:t>
            </a:r>
            <a:r>
              <a:rPr lang="en-US" sz="2400" b="1" dirty="0">
                <a:solidFill>
                  <a:srgbClr val="FF0000"/>
                </a:solidFill>
              </a:rPr>
              <a:t>DO NOT LET IT GET TO THIS</a:t>
            </a:r>
            <a:r>
              <a:rPr lang="en-US" sz="2400" dirty="0">
                <a:solidFill>
                  <a:srgbClr val="FF0000"/>
                </a:solidFill>
              </a:rPr>
              <a:t>.</a:t>
            </a:r>
          </a:p>
        </p:txBody>
      </p:sp>
    </p:spTree>
    <p:extLst>
      <p:ext uri="{BB962C8B-B14F-4D97-AF65-F5344CB8AC3E}">
        <p14:creationId xmlns:p14="http://schemas.microsoft.com/office/powerpoint/2010/main" val="829145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Down Arrow 7">
            <a:extLst>
              <a:ext uri="{FF2B5EF4-FFF2-40B4-BE49-F238E27FC236}">
                <a16:creationId xmlns:a16="http://schemas.microsoft.com/office/drawing/2014/main" id="{B547373F-AF2E-4907-B442-9F902B387F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0100" y="-4763"/>
            <a:ext cx="3333749" cy="3338514"/>
          </a:xfrm>
          <a:prstGeom prst="downArrow">
            <a:avLst>
              <a:gd name="adj1" fmla="val 100000"/>
              <a:gd name="adj2" fmla="val 26890"/>
            </a:avLst>
          </a:prstGeom>
          <a:solidFill>
            <a:schemeClr val="tx1">
              <a:lumMod val="85000"/>
              <a:lumOff val="15000"/>
            </a:schemeClr>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D303ECA-0AB9-421C-B737-8C82E88B8A23}"/>
              </a:ext>
            </a:extLst>
          </p:cNvPr>
          <p:cNvSpPr>
            <a:spLocks noGrp="1"/>
          </p:cNvSpPr>
          <p:nvPr>
            <p:ph type="title"/>
          </p:nvPr>
        </p:nvSpPr>
        <p:spPr>
          <a:xfrm>
            <a:off x="1028700" y="190501"/>
            <a:ext cx="2886075" cy="2486024"/>
          </a:xfrm>
          <a:noFill/>
        </p:spPr>
        <p:txBody>
          <a:bodyPr vert="horz" lIns="91440" tIns="45720" rIns="91440" bIns="45720" rtlCol="0" anchor="ctr">
            <a:normAutofit/>
          </a:bodyPr>
          <a:lstStyle/>
          <a:p>
            <a:pPr algn="ctr"/>
            <a:r>
              <a:rPr lang="en-US" sz="3600" dirty="0">
                <a:solidFill>
                  <a:schemeClr val="bg1"/>
                </a:solidFill>
              </a:rPr>
              <a:t>Sample Language for Invoice</a:t>
            </a:r>
          </a:p>
        </p:txBody>
      </p:sp>
      <p:sp>
        <p:nvSpPr>
          <p:cNvPr id="4" name="TextBox 3"/>
          <p:cNvSpPr txBox="1"/>
          <p:nvPr/>
        </p:nvSpPr>
        <p:spPr>
          <a:xfrm>
            <a:off x="4362449" y="309310"/>
            <a:ext cx="7506463" cy="4708981"/>
          </a:xfrm>
          <a:prstGeom prst="rect">
            <a:avLst/>
          </a:prstGeom>
          <a:noFill/>
        </p:spPr>
        <p:txBody>
          <a:bodyPr wrap="square" rtlCol="0">
            <a:spAutoFit/>
          </a:bodyPr>
          <a:lstStyle/>
          <a:p>
            <a:r>
              <a:rPr lang="en-US" sz="2000" dirty="0"/>
              <a:t>Thank you for joining us for XXXX Men’s Club Pandemic Poker virtual tournament on Sunday, April XX at 7:30pm. $5 from your $20 entry fee will go to support XXXXXXXXXXX to raise money for those affected by the current economic downturn.</a:t>
            </a:r>
          </a:p>
          <a:p>
            <a:endParaRPr lang="en-US" sz="2000" dirty="0"/>
          </a:p>
          <a:p>
            <a:r>
              <a:rPr lang="en-US" sz="2000" dirty="0"/>
              <a:t>After submitting your payment, you will receive instructions via email for how to join the Poker Club and the tournament.  In the meantime, please download and install </a:t>
            </a:r>
            <a:r>
              <a:rPr lang="en-US" sz="2000" u="sng" dirty="0" err="1">
                <a:hlinkClick r:id="rId2"/>
              </a:rPr>
              <a:t>PokerStars</a:t>
            </a:r>
            <a:r>
              <a:rPr lang="en-US" sz="2000" dirty="0"/>
              <a:t> to your computer and set up an account. This is a free site, so there will be no request for sensitive/financial information.</a:t>
            </a:r>
          </a:p>
          <a:p>
            <a:endParaRPr lang="en-US" sz="2000" dirty="0"/>
          </a:p>
          <a:p>
            <a:r>
              <a:rPr lang="en-US" sz="2000" dirty="0"/>
              <a:t>We look forward to getting folks together for this virtual competition.</a:t>
            </a:r>
          </a:p>
          <a:p>
            <a:endParaRPr lang="en-US" sz="2000" dirty="0"/>
          </a:p>
          <a:p>
            <a:r>
              <a:rPr lang="en-US" sz="2000" dirty="0"/>
              <a:t>Sincerely,</a:t>
            </a:r>
          </a:p>
          <a:p>
            <a:r>
              <a:rPr lang="en-US" sz="2000" dirty="0"/>
              <a:t>XXXXXXX Men’s Club</a:t>
            </a:r>
          </a:p>
        </p:txBody>
      </p:sp>
    </p:spTree>
    <p:extLst>
      <p:ext uri="{BB962C8B-B14F-4D97-AF65-F5344CB8AC3E}">
        <p14:creationId xmlns:p14="http://schemas.microsoft.com/office/powerpoint/2010/main" val="34478763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Down Arrow 7">
            <a:extLst>
              <a:ext uri="{FF2B5EF4-FFF2-40B4-BE49-F238E27FC236}">
                <a16:creationId xmlns:a16="http://schemas.microsoft.com/office/drawing/2014/main" id="{B547373F-AF2E-4907-B442-9F902B387F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0100" y="-4763"/>
            <a:ext cx="3333749" cy="3338514"/>
          </a:xfrm>
          <a:prstGeom prst="downArrow">
            <a:avLst>
              <a:gd name="adj1" fmla="val 100000"/>
              <a:gd name="adj2" fmla="val 26890"/>
            </a:avLst>
          </a:prstGeom>
          <a:solidFill>
            <a:schemeClr val="tx1">
              <a:lumMod val="85000"/>
              <a:lumOff val="15000"/>
            </a:schemeClr>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D303ECA-0AB9-421C-B737-8C82E88B8A23}"/>
              </a:ext>
            </a:extLst>
          </p:cNvPr>
          <p:cNvSpPr>
            <a:spLocks noGrp="1"/>
          </p:cNvSpPr>
          <p:nvPr>
            <p:ph type="title"/>
          </p:nvPr>
        </p:nvSpPr>
        <p:spPr>
          <a:xfrm>
            <a:off x="1028700" y="190501"/>
            <a:ext cx="2886075" cy="2486024"/>
          </a:xfrm>
          <a:noFill/>
        </p:spPr>
        <p:txBody>
          <a:bodyPr vert="horz" lIns="91440" tIns="45720" rIns="91440" bIns="45720" rtlCol="0" anchor="ctr">
            <a:normAutofit/>
          </a:bodyPr>
          <a:lstStyle/>
          <a:p>
            <a:pPr algn="ctr"/>
            <a:r>
              <a:rPr lang="en-US" sz="3600" dirty="0">
                <a:solidFill>
                  <a:schemeClr val="bg1"/>
                </a:solidFill>
              </a:rPr>
              <a:t>Sample Instructions</a:t>
            </a:r>
          </a:p>
        </p:txBody>
      </p:sp>
      <p:sp>
        <p:nvSpPr>
          <p:cNvPr id="5" name="TextBox 4"/>
          <p:cNvSpPr txBox="1"/>
          <p:nvPr/>
        </p:nvSpPr>
        <p:spPr>
          <a:xfrm>
            <a:off x="925226" y="4381500"/>
            <a:ext cx="10136474" cy="830997"/>
          </a:xfrm>
          <a:prstGeom prst="rect">
            <a:avLst/>
          </a:prstGeom>
          <a:noFill/>
        </p:spPr>
        <p:txBody>
          <a:bodyPr wrap="square" rtlCol="0">
            <a:spAutoFit/>
          </a:bodyPr>
          <a:lstStyle/>
          <a:p>
            <a:pPr algn="ctr"/>
            <a:r>
              <a:rPr lang="en-US" sz="2400" b="1" dirty="0">
                <a:solidFill>
                  <a:srgbClr val="FF0000"/>
                </a:solidFill>
              </a:rPr>
              <a:t>The most important part of these instructions is that everybody understands that set up CANNOT WAIT until just before the tournament!!!</a:t>
            </a:r>
          </a:p>
        </p:txBody>
      </p:sp>
      <p:graphicFrame>
        <p:nvGraphicFramePr>
          <p:cNvPr id="3" name="Object 2"/>
          <p:cNvGraphicFramePr>
            <a:graphicFrameLocks noChangeAspect="1"/>
          </p:cNvGraphicFramePr>
          <p:nvPr>
            <p:extLst>
              <p:ext uri="{D42A27DB-BD31-4B8C-83A1-F6EECF244321}">
                <p14:modId xmlns:p14="http://schemas.microsoft.com/office/powerpoint/2010/main" val="3494675477"/>
              </p:ext>
            </p:extLst>
          </p:nvPr>
        </p:nvGraphicFramePr>
        <p:xfrm>
          <a:off x="5993462" y="1600994"/>
          <a:ext cx="1550337" cy="1367311"/>
        </p:xfrm>
        <a:graphic>
          <a:graphicData uri="http://schemas.openxmlformats.org/presentationml/2006/ole">
            <mc:AlternateContent xmlns:mc="http://schemas.openxmlformats.org/markup-compatibility/2006">
              <mc:Choice xmlns:v="urn:schemas-microsoft-com:vml" Requires="v">
                <p:oleObj name="Document" showAsIcon="1" r:id="rId2" imgW="914400" imgH="806400" progId="Word.Document.12">
                  <p:embed/>
                </p:oleObj>
              </mc:Choice>
              <mc:Fallback>
                <p:oleObj name="Document" showAsIcon="1" r:id="rId2" imgW="914400" imgH="806400" progId="Word.Document.12">
                  <p:embed/>
                  <p:pic>
                    <p:nvPicPr>
                      <p:cNvPr id="3" name="Object 2"/>
                      <p:cNvPicPr/>
                      <p:nvPr/>
                    </p:nvPicPr>
                    <p:blipFill>
                      <a:blip r:embed="rId3"/>
                      <a:stretch>
                        <a:fillRect/>
                      </a:stretch>
                    </p:blipFill>
                    <p:spPr>
                      <a:xfrm>
                        <a:off x="5993462" y="1600994"/>
                        <a:ext cx="1550337" cy="1367311"/>
                      </a:xfrm>
                      <a:prstGeom prst="rect">
                        <a:avLst/>
                      </a:prstGeom>
                    </p:spPr>
                  </p:pic>
                </p:oleObj>
              </mc:Fallback>
            </mc:AlternateContent>
          </a:graphicData>
        </a:graphic>
      </p:graphicFrame>
    </p:spTree>
    <p:extLst>
      <p:ext uri="{BB962C8B-B14F-4D97-AF65-F5344CB8AC3E}">
        <p14:creationId xmlns:p14="http://schemas.microsoft.com/office/powerpoint/2010/main" val="14997027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TotalTime>
  <Words>1175</Words>
  <Application>Microsoft Office PowerPoint</Application>
  <PresentationFormat>Widescreen</PresentationFormat>
  <Paragraphs>96</Paragraphs>
  <Slides>12</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12</vt:i4>
      </vt:variant>
    </vt:vector>
  </HeadingPairs>
  <TitlesOfParts>
    <vt:vector size="18" baseType="lpstr">
      <vt:lpstr>Arial</vt:lpstr>
      <vt:lpstr>Calibri</vt:lpstr>
      <vt:lpstr>Calibri Light</vt:lpstr>
      <vt:lpstr>Office Theme</vt:lpstr>
      <vt:lpstr>Document</vt:lpstr>
      <vt:lpstr>Packager Shell Object</vt:lpstr>
      <vt:lpstr>Men’s Club Pandemic Poker 2020</vt:lpstr>
      <vt:lpstr>Benefits of Pandemic Poker</vt:lpstr>
      <vt:lpstr>Things to Consider for Your Tournament </vt:lpstr>
      <vt:lpstr>Steps to Take Before Going Public with Idea</vt:lpstr>
      <vt:lpstr>How to Set Up a Poker Stars “Poker Club”</vt:lpstr>
      <vt:lpstr>How to Set Up a Club Poker Tournament</vt:lpstr>
      <vt:lpstr>How to Instruct People to Set Up Their Accounts</vt:lpstr>
      <vt:lpstr>Sample Language for Invoice</vt:lpstr>
      <vt:lpstr>Sample Instructions</vt:lpstr>
      <vt:lpstr>Suggestions for Recruiting</vt:lpstr>
      <vt:lpstr>Tips Based on Experience</vt:lpstr>
      <vt:lpstr>Stay Positive and Good Luck!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Men’s Club Pandemic Poker 2020</dc:title>
  <dc:creator>Freiman, David Alexander</dc:creator>
  <cp:lastModifiedBy>Haim, Todd (NIH/NIA/ERP) [E]</cp:lastModifiedBy>
  <cp:revision>12</cp:revision>
  <dcterms:created xsi:type="dcterms:W3CDTF">2020-03-30T20:36:10Z</dcterms:created>
  <dcterms:modified xsi:type="dcterms:W3CDTF">2021-02-26T15:52:33Z</dcterms:modified>
</cp:coreProperties>
</file>