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1"/>
  </p:notesMasterIdLst>
  <p:sldIdLst>
    <p:sldId id="293" r:id="rId5"/>
    <p:sldId id="393" r:id="rId6"/>
    <p:sldId id="416" r:id="rId7"/>
    <p:sldId id="408" r:id="rId8"/>
    <p:sldId id="430" r:id="rId9"/>
    <p:sldId id="431" r:id="rId10"/>
    <p:sldId id="432" r:id="rId11"/>
    <p:sldId id="441" r:id="rId12"/>
    <p:sldId id="434" r:id="rId13"/>
    <p:sldId id="362" r:id="rId14"/>
    <p:sldId id="343" r:id="rId15"/>
    <p:sldId id="419" r:id="rId16"/>
    <p:sldId id="420" r:id="rId17"/>
    <p:sldId id="318" r:id="rId18"/>
    <p:sldId id="389" r:id="rId19"/>
    <p:sldId id="436" r:id="rId20"/>
    <p:sldId id="437" r:id="rId21"/>
    <p:sldId id="438" r:id="rId22"/>
    <p:sldId id="439" r:id="rId23"/>
    <p:sldId id="440" r:id="rId24"/>
    <p:sldId id="404" r:id="rId25"/>
    <p:sldId id="405" r:id="rId26"/>
    <p:sldId id="378" r:id="rId27"/>
    <p:sldId id="379" r:id="rId28"/>
    <p:sldId id="278" r:id="rId29"/>
    <p:sldId id="442" r:id="rId30"/>
    <p:sldId id="258" r:id="rId31"/>
    <p:sldId id="257" r:id="rId32"/>
    <p:sldId id="443" r:id="rId33"/>
    <p:sldId id="444" r:id="rId34"/>
    <p:sldId id="445" r:id="rId35"/>
    <p:sldId id="446" r:id="rId36"/>
    <p:sldId id="447" r:id="rId37"/>
    <p:sldId id="394" r:id="rId38"/>
    <p:sldId id="337" r:id="rId39"/>
    <p:sldId id="44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19" autoAdjust="0"/>
  </p:normalViewPr>
  <p:slideViewPr>
    <p:cSldViewPr snapToGrid="0">
      <p:cViewPr>
        <p:scale>
          <a:sx n="35" d="100"/>
          <a:sy n="35" d="100"/>
        </p:scale>
        <p:origin x="-530" y="-1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71B2E-705F-476B-A5B8-51B148695E6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B4B3341-5ADC-404E-9031-D4BD243873B7}">
      <dgm:prSet custT="1"/>
      <dgm:spPr>
        <a:solidFill>
          <a:srgbClr val="0070C0"/>
        </a:solidFill>
      </dgm:spPr>
      <dgm:t>
        <a:bodyPr/>
        <a:lstStyle/>
        <a:p>
          <a:pPr rtl="0"/>
          <a:endParaRPr lang="en-US" sz="2800" dirty="0">
            <a:solidFill>
              <a:schemeClr val="tx1"/>
            </a:solidFill>
          </a:endParaRPr>
        </a:p>
      </dgm:t>
    </dgm:pt>
    <dgm:pt modelId="{03026A83-1CDF-4B18-B55E-85F5E7328FB8}" type="parTrans" cxnId="{F3C30F68-6A01-4F93-92A2-15CCEA1B6819}">
      <dgm:prSet/>
      <dgm:spPr/>
      <dgm:t>
        <a:bodyPr/>
        <a:lstStyle/>
        <a:p>
          <a:endParaRPr lang="en-US"/>
        </a:p>
      </dgm:t>
    </dgm:pt>
    <dgm:pt modelId="{35DD8197-52B5-42B1-BBC8-B05C1DFE3D8C}" type="sibTrans" cxnId="{F3C30F68-6A01-4F93-92A2-15CCEA1B6819}">
      <dgm:prSet/>
      <dgm:spPr/>
      <dgm:t>
        <a:bodyPr/>
        <a:lstStyle/>
        <a:p>
          <a:endParaRPr lang="en-US"/>
        </a:p>
      </dgm:t>
    </dgm:pt>
    <dgm:pt modelId="{3DA2D313-C3F1-483E-B95E-D1E1A9AC9419}">
      <dgm:prSet custT="1"/>
      <dgm:spPr/>
      <dgm:t>
        <a:bodyPr/>
        <a:lstStyle/>
        <a:p>
          <a:pPr rtl="0">
            <a:spcAft>
              <a:spcPts val="1200"/>
            </a:spcAft>
          </a:pPr>
          <a:r>
            <a:rPr lang="en-US" sz="2400" dirty="0"/>
            <a:t>  - </a:t>
          </a:r>
          <a:r>
            <a:rPr lang="en-US" sz="2200" dirty="0"/>
            <a:t>Unable to stop using</a:t>
          </a:r>
        </a:p>
      </dgm:t>
    </dgm:pt>
    <dgm:pt modelId="{31C51D6B-0DF3-44D3-BCD0-A9BEAE6D12E5}" type="parTrans" cxnId="{F3EA2910-F9FC-4768-ABD0-1677D1F4321D}">
      <dgm:prSet/>
      <dgm:spPr/>
      <dgm:t>
        <a:bodyPr/>
        <a:lstStyle/>
        <a:p>
          <a:endParaRPr lang="en-US"/>
        </a:p>
      </dgm:t>
    </dgm:pt>
    <dgm:pt modelId="{3E77A3FE-7D97-40B6-9E62-EE6C696FC48D}" type="sibTrans" cxnId="{F3EA2910-F9FC-4768-ABD0-1677D1F4321D}">
      <dgm:prSet/>
      <dgm:spPr/>
      <dgm:t>
        <a:bodyPr/>
        <a:lstStyle/>
        <a:p>
          <a:endParaRPr lang="en-US"/>
        </a:p>
      </dgm:t>
    </dgm:pt>
    <dgm:pt modelId="{684BD8BE-8E7F-4679-93A4-E440F38C4550}">
      <dgm:prSet custT="1"/>
      <dgm:spPr/>
      <dgm:t>
        <a:bodyPr/>
        <a:lstStyle/>
        <a:p>
          <a:pPr rtl="0">
            <a:spcAft>
              <a:spcPts val="1200"/>
            </a:spcAft>
          </a:pPr>
          <a:r>
            <a:rPr lang="en-US" sz="2400" dirty="0"/>
            <a:t>  - </a:t>
          </a:r>
          <a:r>
            <a:rPr lang="en-US" sz="2200" dirty="0"/>
            <a:t>Hard to control behavior</a:t>
          </a:r>
        </a:p>
      </dgm:t>
    </dgm:pt>
    <dgm:pt modelId="{723BAB6D-C825-4537-BA61-AEB655C5C44A}" type="parTrans" cxnId="{7F87AC84-4114-4E3E-88A0-C4DEF730E1A5}">
      <dgm:prSet/>
      <dgm:spPr/>
      <dgm:t>
        <a:bodyPr/>
        <a:lstStyle/>
        <a:p>
          <a:endParaRPr lang="en-US"/>
        </a:p>
      </dgm:t>
    </dgm:pt>
    <dgm:pt modelId="{0AD0B797-F936-421C-A7EC-A9CEA3881548}" type="sibTrans" cxnId="{7F87AC84-4114-4E3E-88A0-C4DEF730E1A5}">
      <dgm:prSet/>
      <dgm:spPr/>
      <dgm:t>
        <a:bodyPr/>
        <a:lstStyle/>
        <a:p>
          <a:endParaRPr lang="en-US"/>
        </a:p>
      </dgm:t>
    </dgm:pt>
    <dgm:pt modelId="{2E44AAA0-1763-40AC-ADB3-3607983AB69B}">
      <dgm:prSet custT="1"/>
      <dgm:spPr/>
      <dgm:t>
        <a:bodyPr/>
        <a:lstStyle/>
        <a:p>
          <a:pPr rtl="0">
            <a:spcAft>
              <a:spcPts val="1200"/>
            </a:spcAft>
          </a:pPr>
          <a:r>
            <a:rPr lang="en-US" sz="2400" dirty="0"/>
            <a:t>  - Unhelpful emotions (e.g., shame, guilt)</a:t>
          </a:r>
          <a:endParaRPr lang="en-US" sz="2200" b="0" dirty="0"/>
        </a:p>
      </dgm:t>
    </dgm:pt>
    <dgm:pt modelId="{03FAC6B6-CBB4-41D2-B7C7-5BA29563DAE0}" type="parTrans" cxnId="{5B93D39B-2EF1-408C-8AD8-00A92CDBD3CD}">
      <dgm:prSet/>
      <dgm:spPr/>
      <dgm:t>
        <a:bodyPr/>
        <a:lstStyle/>
        <a:p>
          <a:endParaRPr lang="en-US"/>
        </a:p>
      </dgm:t>
    </dgm:pt>
    <dgm:pt modelId="{6F17CE48-F41E-4AB5-82F3-B615FC8644E8}" type="sibTrans" cxnId="{5B93D39B-2EF1-408C-8AD8-00A92CDBD3CD}">
      <dgm:prSet/>
      <dgm:spPr/>
      <dgm:t>
        <a:bodyPr/>
        <a:lstStyle/>
        <a:p>
          <a:endParaRPr lang="en-US"/>
        </a:p>
      </dgm:t>
    </dgm:pt>
    <dgm:pt modelId="{1F9240B9-7F8C-4861-85FB-19B683292259}">
      <dgm:prSet custT="1"/>
      <dgm:spPr/>
      <dgm:t>
        <a:bodyPr/>
        <a:lstStyle/>
        <a:p>
          <a:pPr rtl="0">
            <a:spcAft>
              <a:spcPts val="1200"/>
            </a:spcAft>
          </a:pPr>
          <a:r>
            <a:rPr lang="en-US" sz="2400" dirty="0"/>
            <a:t>  - </a:t>
          </a:r>
          <a:r>
            <a:rPr lang="en-US" sz="2200" dirty="0"/>
            <a:t>Doesn’t fully understand impact on relationships</a:t>
          </a:r>
        </a:p>
      </dgm:t>
    </dgm:pt>
    <dgm:pt modelId="{2BC24F09-7B16-4015-98D9-5E6321A6B4F7}" type="parTrans" cxnId="{7646AB92-F882-4863-A00F-A873A7A198B8}">
      <dgm:prSet/>
      <dgm:spPr/>
      <dgm:t>
        <a:bodyPr/>
        <a:lstStyle/>
        <a:p>
          <a:endParaRPr lang="en-US"/>
        </a:p>
      </dgm:t>
    </dgm:pt>
    <dgm:pt modelId="{82BD86BA-2349-4783-B8A7-A90407AE7345}" type="sibTrans" cxnId="{7646AB92-F882-4863-A00F-A873A7A198B8}">
      <dgm:prSet/>
      <dgm:spPr/>
      <dgm:t>
        <a:bodyPr/>
        <a:lstStyle/>
        <a:p>
          <a:endParaRPr lang="en-US"/>
        </a:p>
      </dgm:t>
    </dgm:pt>
    <dgm:pt modelId="{63B68E98-870B-4CAA-ABFB-7D269AEFDBA1}">
      <dgm:prSet custT="1"/>
      <dgm:spPr/>
      <dgm:t>
        <a:bodyPr/>
        <a:lstStyle/>
        <a:p>
          <a:pPr rtl="0">
            <a:spcAft>
              <a:spcPts val="1200"/>
            </a:spcAft>
          </a:pPr>
          <a:r>
            <a:rPr lang="en-US" sz="2400" dirty="0"/>
            <a:t>  - </a:t>
          </a:r>
          <a:r>
            <a:rPr lang="en-US" sz="2200" dirty="0"/>
            <a:t>Craving</a:t>
          </a:r>
        </a:p>
      </dgm:t>
    </dgm:pt>
    <dgm:pt modelId="{512BBD2B-C2E0-49FF-B79C-F624B505FB6D}" type="parTrans" cxnId="{B26A2A62-74CD-48FD-BE94-F5F4D4EBC29F}">
      <dgm:prSet/>
      <dgm:spPr/>
      <dgm:t>
        <a:bodyPr/>
        <a:lstStyle/>
        <a:p>
          <a:endParaRPr lang="en-US"/>
        </a:p>
      </dgm:t>
    </dgm:pt>
    <dgm:pt modelId="{AF04BA28-FFB4-4C4A-A1C4-04AB32DB6ACC}" type="sibTrans" cxnId="{B26A2A62-74CD-48FD-BE94-F5F4D4EBC29F}">
      <dgm:prSet/>
      <dgm:spPr/>
      <dgm:t>
        <a:bodyPr/>
        <a:lstStyle/>
        <a:p>
          <a:endParaRPr lang="en-US"/>
        </a:p>
      </dgm:t>
    </dgm:pt>
    <dgm:pt modelId="{12F5DB22-6AF1-4BE6-8A84-DCE6680B6D3A}" type="pres">
      <dgm:prSet presAssocID="{DC071B2E-705F-476B-A5B8-51B148695E66}" presName="vert0" presStyleCnt="0">
        <dgm:presLayoutVars>
          <dgm:dir/>
          <dgm:animOne val="branch"/>
          <dgm:animLvl val="lvl"/>
        </dgm:presLayoutVars>
      </dgm:prSet>
      <dgm:spPr/>
      <dgm:t>
        <a:bodyPr/>
        <a:lstStyle/>
        <a:p>
          <a:endParaRPr lang="en-US"/>
        </a:p>
      </dgm:t>
    </dgm:pt>
    <dgm:pt modelId="{3D0E3AFD-5FE7-425D-972F-F46F31A58E8C}" type="pres">
      <dgm:prSet presAssocID="{CB4B3341-5ADC-404E-9031-D4BD243873B7}" presName="thickLine" presStyleLbl="alignNode1" presStyleIdx="0" presStyleCnt="1"/>
      <dgm:spPr/>
    </dgm:pt>
    <dgm:pt modelId="{097BE9CB-6FA0-432F-A396-5632786A32DD}" type="pres">
      <dgm:prSet presAssocID="{CB4B3341-5ADC-404E-9031-D4BD243873B7}" presName="horz1" presStyleCnt="0"/>
      <dgm:spPr/>
    </dgm:pt>
    <dgm:pt modelId="{4DB3EE95-20D4-45A9-9555-9A9D02F51C41}" type="pres">
      <dgm:prSet presAssocID="{CB4B3341-5ADC-404E-9031-D4BD243873B7}" presName="tx1" presStyleLbl="revTx" presStyleIdx="0" presStyleCnt="6" custFlipHor="1" custScaleX="27413"/>
      <dgm:spPr/>
      <dgm:t>
        <a:bodyPr/>
        <a:lstStyle/>
        <a:p>
          <a:endParaRPr lang="en-US"/>
        </a:p>
      </dgm:t>
    </dgm:pt>
    <dgm:pt modelId="{737DA587-A9BD-4200-BF59-11D178336BD7}" type="pres">
      <dgm:prSet presAssocID="{CB4B3341-5ADC-404E-9031-D4BD243873B7}" presName="vert1" presStyleCnt="0"/>
      <dgm:spPr/>
    </dgm:pt>
    <dgm:pt modelId="{052C41C3-44F9-437D-8407-2BB48C8750CC}" type="pres">
      <dgm:prSet presAssocID="{3DA2D313-C3F1-483E-B95E-D1E1A9AC9419}" presName="vertSpace2a" presStyleCnt="0"/>
      <dgm:spPr/>
    </dgm:pt>
    <dgm:pt modelId="{0A38E929-03FC-4EF8-A5E3-60D145CFBEFF}" type="pres">
      <dgm:prSet presAssocID="{3DA2D313-C3F1-483E-B95E-D1E1A9AC9419}" presName="horz2" presStyleCnt="0"/>
      <dgm:spPr/>
    </dgm:pt>
    <dgm:pt modelId="{5B5DC4CD-35FA-4838-8EE4-46B5B5821D3E}" type="pres">
      <dgm:prSet presAssocID="{3DA2D313-C3F1-483E-B95E-D1E1A9AC9419}" presName="horzSpace2" presStyleCnt="0"/>
      <dgm:spPr/>
    </dgm:pt>
    <dgm:pt modelId="{426E2264-79EE-43C7-A7F8-4D678B8DB2C9}" type="pres">
      <dgm:prSet presAssocID="{3DA2D313-C3F1-483E-B95E-D1E1A9AC9419}" presName="tx2" presStyleLbl="revTx" presStyleIdx="1" presStyleCnt="6" custScaleY="37559"/>
      <dgm:spPr/>
      <dgm:t>
        <a:bodyPr/>
        <a:lstStyle/>
        <a:p>
          <a:endParaRPr lang="en-US"/>
        </a:p>
      </dgm:t>
    </dgm:pt>
    <dgm:pt modelId="{BFA71963-06D7-4473-94F7-35E3A0C25791}" type="pres">
      <dgm:prSet presAssocID="{3DA2D313-C3F1-483E-B95E-D1E1A9AC9419}" presName="vert2" presStyleCnt="0"/>
      <dgm:spPr/>
    </dgm:pt>
    <dgm:pt modelId="{268EEECE-14E6-4C5B-BA60-0A42A63003A1}" type="pres">
      <dgm:prSet presAssocID="{3DA2D313-C3F1-483E-B95E-D1E1A9AC9419}" presName="thinLine2b" presStyleLbl="callout" presStyleIdx="0" presStyleCnt="5"/>
      <dgm:spPr/>
    </dgm:pt>
    <dgm:pt modelId="{69A414A6-E64D-4C6D-A3B0-816DB73655D6}" type="pres">
      <dgm:prSet presAssocID="{3DA2D313-C3F1-483E-B95E-D1E1A9AC9419}" presName="vertSpace2b" presStyleCnt="0"/>
      <dgm:spPr/>
    </dgm:pt>
    <dgm:pt modelId="{BE84A115-A841-4298-ADBA-B7E01C7681D9}" type="pres">
      <dgm:prSet presAssocID="{684BD8BE-8E7F-4679-93A4-E440F38C4550}" presName="horz2" presStyleCnt="0"/>
      <dgm:spPr/>
    </dgm:pt>
    <dgm:pt modelId="{6892F8C5-FFCC-4DBE-A21A-7D7781185490}" type="pres">
      <dgm:prSet presAssocID="{684BD8BE-8E7F-4679-93A4-E440F38C4550}" presName="horzSpace2" presStyleCnt="0"/>
      <dgm:spPr/>
    </dgm:pt>
    <dgm:pt modelId="{98A4A609-7031-4173-8806-30A6A4291FFA}" type="pres">
      <dgm:prSet presAssocID="{684BD8BE-8E7F-4679-93A4-E440F38C4550}" presName="tx2" presStyleLbl="revTx" presStyleIdx="2" presStyleCnt="6" custScaleY="39797"/>
      <dgm:spPr/>
      <dgm:t>
        <a:bodyPr/>
        <a:lstStyle/>
        <a:p>
          <a:endParaRPr lang="en-US"/>
        </a:p>
      </dgm:t>
    </dgm:pt>
    <dgm:pt modelId="{4C9CDA07-71CC-4AA8-8F08-7748B178E0C4}" type="pres">
      <dgm:prSet presAssocID="{684BD8BE-8E7F-4679-93A4-E440F38C4550}" presName="vert2" presStyleCnt="0"/>
      <dgm:spPr/>
    </dgm:pt>
    <dgm:pt modelId="{615F80D2-3C73-4E34-9163-775210FF55DD}" type="pres">
      <dgm:prSet presAssocID="{684BD8BE-8E7F-4679-93A4-E440F38C4550}" presName="thinLine2b" presStyleLbl="callout" presStyleIdx="1" presStyleCnt="5"/>
      <dgm:spPr/>
    </dgm:pt>
    <dgm:pt modelId="{A5384A89-4CE3-4568-A148-A91E7F246871}" type="pres">
      <dgm:prSet presAssocID="{684BD8BE-8E7F-4679-93A4-E440F38C4550}" presName="vertSpace2b" presStyleCnt="0"/>
      <dgm:spPr/>
    </dgm:pt>
    <dgm:pt modelId="{FFAA8E0D-DE96-47D3-BF72-E812D5D6E3CE}" type="pres">
      <dgm:prSet presAssocID="{63B68E98-870B-4CAA-ABFB-7D269AEFDBA1}" presName="horz2" presStyleCnt="0"/>
      <dgm:spPr/>
    </dgm:pt>
    <dgm:pt modelId="{439A9498-2FB2-4D57-8B9C-F1624E0F9DBA}" type="pres">
      <dgm:prSet presAssocID="{63B68E98-870B-4CAA-ABFB-7D269AEFDBA1}" presName="horzSpace2" presStyleCnt="0"/>
      <dgm:spPr/>
    </dgm:pt>
    <dgm:pt modelId="{731C30C5-0EE7-4C0C-90CA-88238667467D}" type="pres">
      <dgm:prSet presAssocID="{63B68E98-870B-4CAA-ABFB-7D269AEFDBA1}" presName="tx2" presStyleLbl="revTx" presStyleIdx="3" presStyleCnt="6" custScaleY="41790"/>
      <dgm:spPr/>
      <dgm:t>
        <a:bodyPr/>
        <a:lstStyle/>
        <a:p>
          <a:endParaRPr lang="en-US"/>
        </a:p>
      </dgm:t>
    </dgm:pt>
    <dgm:pt modelId="{8EA2C281-C4FE-4280-A2C9-33216070F429}" type="pres">
      <dgm:prSet presAssocID="{63B68E98-870B-4CAA-ABFB-7D269AEFDBA1}" presName="vert2" presStyleCnt="0"/>
      <dgm:spPr/>
    </dgm:pt>
    <dgm:pt modelId="{00C98EF6-2C6B-4842-BC85-4E2F8170C33E}" type="pres">
      <dgm:prSet presAssocID="{63B68E98-870B-4CAA-ABFB-7D269AEFDBA1}" presName="thinLine2b" presStyleLbl="callout" presStyleIdx="2" presStyleCnt="5"/>
      <dgm:spPr/>
    </dgm:pt>
    <dgm:pt modelId="{29F5E775-8801-49D6-95DE-DD9FDDF5EA9E}" type="pres">
      <dgm:prSet presAssocID="{63B68E98-870B-4CAA-ABFB-7D269AEFDBA1}" presName="vertSpace2b" presStyleCnt="0"/>
      <dgm:spPr/>
    </dgm:pt>
    <dgm:pt modelId="{3448A4A0-89F4-4227-8059-14C43C0C1669}" type="pres">
      <dgm:prSet presAssocID="{1F9240B9-7F8C-4861-85FB-19B683292259}" presName="horz2" presStyleCnt="0"/>
      <dgm:spPr/>
    </dgm:pt>
    <dgm:pt modelId="{F3A3CD00-8329-4F4D-8857-1F98199148A8}" type="pres">
      <dgm:prSet presAssocID="{1F9240B9-7F8C-4861-85FB-19B683292259}" presName="horzSpace2" presStyleCnt="0"/>
      <dgm:spPr/>
    </dgm:pt>
    <dgm:pt modelId="{F80BC1A1-C2FC-4D07-AA4E-0867CEBAA5D2}" type="pres">
      <dgm:prSet presAssocID="{1F9240B9-7F8C-4861-85FB-19B683292259}" presName="tx2" presStyleLbl="revTx" presStyleIdx="4" presStyleCnt="6" custScaleX="127389" custScaleY="44212"/>
      <dgm:spPr/>
      <dgm:t>
        <a:bodyPr/>
        <a:lstStyle/>
        <a:p>
          <a:endParaRPr lang="en-US"/>
        </a:p>
      </dgm:t>
    </dgm:pt>
    <dgm:pt modelId="{C00AAC67-EA61-480C-9762-BFAD2BD82F85}" type="pres">
      <dgm:prSet presAssocID="{1F9240B9-7F8C-4861-85FB-19B683292259}" presName="vert2" presStyleCnt="0"/>
      <dgm:spPr/>
    </dgm:pt>
    <dgm:pt modelId="{3E11BF05-D700-48A1-8E23-6A6AD6172635}" type="pres">
      <dgm:prSet presAssocID="{1F9240B9-7F8C-4861-85FB-19B683292259}" presName="thinLine2b" presStyleLbl="callout" presStyleIdx="3" presStyleCnt="5"/>
      <dgm:spPr/>
    </dgm:pt>
    <dgm:pt modelId="{F56BA732-1596-42DB-80FB-C3E504D84DF2}" type="pres">
      <dgm:prSet presAssocID="{1F9240B9-7F8C-4861-85FB-19B683292259}" presName="vertSpace2b" presStyleCnt="0"/>
      <dgm:spPr/>
    </dgm:pt>
    <dgm:pt modelId="{EF893B19-9CA4-499E-B843-749DC50F82D9}" type="pres">
      <dgm:prSet presAssocID="{2E44AAA0-1763-40AC-ADB3-3607983AB69B}" presName="horz2" presStyleCnt="0"/>
      <dgm:spPr/>
    </dgm:pt>
    <dgm:pt modelId="{3E2EF2AE-71E5-405C-801E-5CE83A363268}" type="pres">
      <dgm:prSet presAssocID="{2E44AAA0-1763-40AC-ADB3-3607983AB69B}" presName="horzSpace2" presStyleCnt="0"/>
      <dgm:spPr/>
    </dgm:pt>
    <dgm:pt modelId="{566E28F7-9B02-4790-8AFE-32FB851AFB5E}" type="pres">
      <dgm:prSet presAssocID="{2E44AAA0-1763-40AC-ADB3-3607983AB69B}" presName="tx2" presStyleLbl="revTx" presStyleIdx="5" presStyleCnt="6" custScaleX="136307" custScaleY="49882"/>
      <dgm:spPr/>
      <dgm:t>
        <a:bodyPr/>
        <a:lstStyle/>
        <a:p>
          <a:endParaRPr lang="en-US"/>
        </a:p>
      </dgm:t>
    </dgm:pt>
    <dgm:pt modelId="{3C6342BC-87EE-4149-99A8-97B93819A5BB}" type="pres">
      <dgm:prSet presAssocID="{2E44AAA0-1763-40AC-ADB3-3607983AB69B}" presName="vert2" presStyleCnt="0"/>
      <dgm:spPr/>
    </dgm:pt>
    <dgm:pt modelId="{A85545B2-312F-4CBC-9D19-1EF684BB41E7}" type="pres">
      <dgm:prSet presAssocID="{2E44AAA0-1763-40AC-ADB3-3607983AB69B}" presName="thinLine2b" presStyleLbl="callout" presStyleIdx="4" presStyleCnt="5"/>
      <dgm:spPr/>
    </dgm:pt>
    <dgm:pt modelId="{03943512-A097-4817-B402-0435CF0624C1}" type="pres">
      <dgm:prSet presAssocID="{2E44AAA0-1763-40AC-ADB3-3607983AB69B}" presName="vertSpace2b" presStyleCnt="0"/>
      <dgm:spPr/>
    </dgm:pt>
  </dgm:ptLst>
  <dgm:cxnLst>
    <dgm:cxn modelId="{4FB86E3E-4D4A-4F71-9C6B-36B34F8DB606}" type="presOf" srcId="{CB4B3341-5ADC-404E-9031-D4BD243873B7}" destId="{4DB3EE95-20D4-45A9-9555-9A9D02F51C41}" srcOrd="0" destOrd="0" presId="urn:microsoft.com/office/officeart/2008/layout/LinedList"/>
    <dgm:cxn modelId="{CC59445B-45FD-4569-B86F-E1C7C5CA527C}" type="presOf" srcId="{2E44AAA0-1763-40AC-ADB3-3607983AB69B}" destId="{566E28F7-9B02-4790-8AFE-32FB851AFB5E}" srcOrd="0" destOrd="0" presId="urn:microsoft.com/office/officeart/2008/layout/LinedList"/>
    <dgm:cxn modelId="{B26A2A62-74CD-48FD-BE94-F5F4D4EBC29F}" srcId="{CB4B3341-5ADC-404E-9031-D4BD243873B7}" destId="{63B68E98-870B-4CAA-ABFB-7D269AEFDBA1}" srcOrd="2" destOrd="0" parTransId="{512BBD2B-C2E0-49FF-B79C-F624B505FB6D}" sibTransId="{AF04BA28-FFB4-4C4A-A1C4-04AB32DB6ACC}"/>
    <dgm:cxn modelId="{574847C9-F764-4BD2-A32A-826BFD30303A}" type="presOf" srcId="{3DA2D313-C3F1-483E-B95E-D1E1A9AC9419}" destId="{426E2264-79EE-43C7-A7F8-4D678B8DB2C9}" srcOrd="0" destOrd="0" presId="urn:microsoft.com/office/officeart/2008/layout/LinedList"/>
    <dgm:cxn modelId="{F3EA2910-F9FC-4768-ABD0-1677D1F4321D}" srcId="{CB4B3341-5ADC-404E-9031-D4BD243873B7}" destId="{3DA2D313-C3F1-483E-B95E-D1E1A9AC9419}" srcOrd="0" destOrd="0" parTransId="{31C51D6B-0DF3-44D3-BCD0-A9BEAE6D12E5}" sibTransId="{3E77A3FE-7D97-40B6-9E62-EE6C696FC48D}"/>
    <dgm:cxn modelId="{5B93D39B-2EF1-408C-8AD8-00A92CDBD3CD}" srcId="{CB4B3341-5ADC-404E-9031-D4BD243873B7}" destId="{2E44AAA0-1763-40AC-ADB3-3607983AB69B}" srcOrd="4" destOrd="0" parTransId="{03FAC6B6-CBB4-41D2-B7C7-5BA29563DAE0}" sibTransId="{6F17CE48-F41E-4AB5-82F3-B615FC8644E8}"/>
    <dgm:cxn modelId="{4904BB9E-72EF-4557-88D2-2E0309C491B5}" type="presOf" srcId="{DC071B2E-705F-476B-A5B8-51B148695E66}" destId="{12F5DB22-6AF1-4BE6-8A84-DCE6680B6D3A}" srcOrd="0" destOrd="0" presId="urn:microsoft.com/office/officeart/2008/layout/LinedList"/>
    <dgm:cxn modelId="{7F87AC84-4114-4E3E-88A0-C4DEF730E1A5}" srcId="{CB4B3341-5ADC-404E-9031-D4BD243873B7}" destId="{684BD8BE-8E7F-4679-93A4-E440F38C4550}" srcOrd="1" destOrd="0" parTransId="{723BAB6D-C825-4537-BA61-AEB655C5C44A}" sibTransId="{0AD0B797-F936-421C-A7EC-A9CEA3881548}"/>
    <dgm:cxn modelId="{4F9E695F-F351-4452-84F3-114C66CBF190}" type="presOf" srcId="{684BD8BE-8E7F-4679-93A4-E440F38C4550}" destId="{98A4A609-7031-4173-8806-30A6A4291FFA}" srcOrd="0" destOrd="0" presId="urn:microsoft.com/office/officeart/2008/layout/LinedList"/>
    <dgm:cxn modelId="{F202CFD4-793D-4F95-81A5-2BCE597F716D}" type="presOf" srcId="{1F9240B9-7F8C-4861-85FB-19B683292259}" destId="{F80BC1A1-C2FC-4D07-AA4E-0867CEBAA5D2}" srcOrd="0" destOrd="0" presId="urn:microsoft.com/office/officeart/2008/layout/LinedList"/>
    <dgm:cxn modelId="{62650FA2-5764-4267-B8F1-BC30A8947BC3}" type="presOf" srcId="{63B68E98-870B-4CAA-ABFB-7D269AEFDBA1}" destId="{731C30C5-0EE7-4C0C-90CA-88238667467D}" srcOrd="0" destOrd="0" presId="urn:microsoft.com/office/officeart/2008/layout/LinedList"/>
    <dgm:cxn modelId="{7646AB92-F882-4863-A00F-A873A7A198B8}" srcId="{CB4B3341-5ADC-404E-9031-D4BD243873B7}" destId="{1F9240B9-7F8C-4861-85FB-19B683292259}" srcOrd="3" destOrd="0" parTransId="{2BC24F09-7B16-4015-98D9-5E6321A6B4F7}" sibTransId="{82BD86BA-2349-4783-B8A7-A90407AE7345}"/>
    <dgm:cxn modelId="{F3C30F68-6A01-4F93-92A2-15CCEA1B6819}" srcId="{DC071B2E-705F-476B-A5B8-51B148695E66}" destId="{CB4B3341-5ADC-404E-9031-D4BD243873B7}" srcOrd="0" destOrd="0" parTransId="{03026A83-1CDF-4B18-B55E-85F5E7328FB8}" sibTransId="{35DD8197-52B5-42B1-BBC8-B05C1DFE3D8C}"/>
    <dgm:cxn modelId="{A22EE494-DF02-4CB0-8FD0-5620889FC1C4}" type="presParOf" srcId="{12F5DB22-6AF1-4BE6-8A84-DCE6680B6D3A}" destId="{3D0E3AFD-5FE7-425D-972F-F46F31A58E8C}" srcOrd="0" destOrd="0" presId="urn:microsoft.com/office/officeart/2008/layout/LinedList"/>
    <dgm:cxn modelId="{62C06848-9274-4F7E-B3F6-F847BEC6F2EB}" type="presParOf" srcId="{12F5DB22-6AF1-4BE6-8A84-DCE6680B6D3A}" destId="{097BE9CB-6FA0-432F-A396-5632786A32DD}" srcOrd="1" destOrd="0" presId="urn:microsoft.com/office/officeart/2008/layout/LinedList"/>
    <dgm:cxn modelId="{7A0EDAEE-D32D-45FC-8D64-289505F14914}" type="presParOf" srcId="{097BE9CB-6FA0-432F-A396-5632786A32DD}" destId="{4DB3EE95-20D4-45A9-9555-9A9D02F51C41}" srcOrd="0" destOrd="0" presId="urn:microsoft.com/office/officeart/2008/layout/LinedList"/>
    <dgm:cxn modelId="{457200E9-EE4C-4488-AE2C-EDF98579C181}" type="presParOf" srcId="{097BE9CB-6FA0-432F-A396-5632786A32DD}" destId="{737DA587-A9BD-4200-BF59-11D178336BD7}" srcOrd="1" destOrd="0" presId="urn:microsoft.com/office/officeart/2008/layout/LinedList"/>
    <dgm:cxn modelId="{2C7822E1-5A35-47A4-BD84-FDEB4B4F0A2F}" type="presParOf" srcId="{737DA587-A9BD-4200-BF59-11D178336BD7}" destId="{052C41C3-44F9-437D-8407-2BB48C8750CC}" srcOrd="0" destOrd="0" presId="urn:microsoft.com/office/officeart/2008/layout/LinedList"/>
    <dgm:cxn modelId="{1C484872-4128-4DA8-AC34-B6AE25C5C304}" type="presParOf" srcId="{737DA587-A9BD-4200-BF59-11D178336BD7}" destId="{0A38E929-03FC-4EF8-A5E3-60D145CFBEFF}" srcOrd="1" destOrd="0" presId="urn:microsoft.com/office/officeart/2008/layout/LinedList"/>
    <dgm:cxn modelId="{03BF8067-8D0C-47D4-B8AB-11A3066185BF}" type="presParOf" srcId="{0A38E929-03FC-4EF8-A5E3-60D145CFBEFF}" destId="{5B5DC4CD-35FA-4838-8EE4-46B5B5821D3E}" srcOrd="0" destOrd="0" presId="urn:microsoft.com/office/officeart/2008/layout/LinedList"/>
    <dgm:cxn modelId="{AD7E0C08-6BCF-4796-97D1-6409DDD77B5D}" type="presParOf" srcId="{0A38E929-03FC-4EF8-A5E3-60D145CFBEFF}" destId="{426E2264-79EE-43C7-A7F8-4D678B8DB2C9}" srcOrd="1" destOrd="0" presId="urn:microsoft.com/office/officeart/2008/layout/LinedList"/>
    <dgm:cxn modelId="{7ABBA26A-F15E-4D50-8999-EFE481822177}" type="presParOf" srcId="{0A38E929-03FC-4EF8-A5E3-60D145CFBEFF}" destId="{BFA71963-06D7-4473-94F7-35E3A0C25791}" srcOrd="2" destOrd="0" presId="urn:microsoft.com/office/officeart/2008/layout/LinedList"/>
    <dgm:cxn modelId="{5D2629CB-BD09-4F01-B1A0-DD5BBEA97B1C}" type="presParOf" srcId="{737DA587-A9BD-4200-BF59-11D178336BD7}" destId="{268EEECE-14E6-4C5B-BA60-0A42A63003A1}" srcOrd="2" destOrd="0" presId="urn:microsoft.com/office/officeart/2008/layout/LinedList"/>
    <dgm:cxn modelId="{8EDC4365-851D-4B3F-A318-3FD2654FF670}" type="presParOf" srcId="{737DA587-A9BD-4200-BF59-11D178336BD7}" destId="{69A414A6-E64D-4C6D-A3B0-816DB73655D6}" srcOrd="3" destOrd="0" presId="urn:microsoft.com/office/officeart/2008/layout/LinedList"/>
    <dgm:cxn modelId="{94EB5F24-0BEB-407F-92C1-78C31EB96DD1}" type="presParOf" srcId="{737DA587-A9BD-4200-BF59-11D178336BD7}" destId="{BE84A115-A841-4298-ADBA-B7E01C7681D9}" srcOrd="4" destOrd="0" presId="urn:microsoft.com/office/officeart/2008/layout/LinedList"/>
    <dgm:cxn modelId="{2D67C4FD-4A4D-48C3-94E9-B7DB17D763D7}" type="presParOf" srcId="{BE84A115-A841-4298-ADBA-B7E01C7681D9}" destId="{6892F8C5-FFCC-4DBE-A21A-7D7781185490}" srcOrd="0" destOrd="0" presId="urn:microsoft.com/office/officeart/2008/layout/LinedList"/>
    <dgm:cxn modelId="{D035889F-3D16-41D8-880A-3D56864EC464}" type="presParOf" srcId="{BE84A115-A841-4298-ADBA-B7E01C7681D9}" destId="{98A4A609-7031-4173-8806-30A6A4291FFA}" srcOrd="1" destOrd="0" presId="urn:microsoft.com/office/officeart/2008/layout/LinedList"/>
    <dgm:cxn modelId="{4E80FACD-F8E0-4336-97E7-57B10F34429F}" type="presParOf" srcId="{BE84A115-A841-4298-ADBA-B7E01C7681D9}" destId="{4C9CDA07-71CC-4AA8-8F08-7748B178E0C4}" srcOrd="2" destOrd="0" presId="urn:microsoft.com/office/officeart/2008/layout/LinedList"/>
    <dgm:cxn modelId="{224DD409-8020-47A2-AE68-556BD04A6D1D}" type="presParOf" srcId="{737DA587-A9BD-4200-BF59-11D178336BD7}" destId="{615F80D2-3C73-4E34-9163-775210FF55DD}" srcOrd="5" destOrd="0" presId="urn:microsoft.com/office/officeart/2008/layout/LinedList"/>
    <dgm:cxn modelId="{DB07D9A4-8CDF-4D8E-85FA-0F2BFED5A3A8}" type="presParOf" srcId="{737DA587-A9BD-4200-BF59-11D178336BD7}" destId="{A5384A89-4CE3-4568-A148-A91E7F246871}" srcOrd="6" destOrd="0" presId="urn:microsoft.com/office/officeart/2008/layout/LinedList"/>
    <dgm:cxn modelId="{BD460613-87AA-4611-9EF5-F6678C05BAFA}" type="presParOf" srcId="{737DA587-A9BD-4200-BF59-11D178336BD7}" destId="{FFAA8E0D-DE96-47D3-BF72-E812D5D6E3CE}" srcOrd="7" destOrd="0" presId="urn:microsoft.com/office/officeart/2008/layout/LinedList"/>
    <dgm:cxn modelId="{12A68DE8-A459-4E26-A72C-F3314DCC5CF6}" type="presParOf" srcId="{FFAA8E0D-DE96-47D3-BF72-E812D5D6E3CE}" destId="{439A9498-2FB2-4D57-8B9C-F1624E0F9DBA}" srcOrd="0" destOrd="0" presId="urn:microsoft.com/office/officeart/2008/layout/LinedList"/>
    <dgm:cxn modelId="{F1E5174D-40F5-4233-AD02-8019D262D897}" type="presParOf" srcId="{FFAA8E0D-DE96-47D3-BF72-E812D5D6E3CE}" destId="{731C30C5-0EE7-4C0C-90CA-88238667467D}" srcOrd="1" destOrd="0" presId="urn:microsoft.com/office/officeart/2008/layout/LinedList"/>
    <dgm:cxn modelId="{8C2808CA-B894-43DE-8853-4AF8AEC8D615}" type="presParOf" srcId="{FFAA8E0D-DE96-47D3-BF72-E812D5D6E3CE}" destId="{8EA2C281-C4FE-4280-A2C9-33216070F429}" srcOrd="2" destOrd="0" presId="urn:microsoft.com/office/officeart/2008/layout/LinedList"/>
    <dgm:cxn modelId="{76FC62FA-E10D-4612-9693-22CEE43C1EAE}" type="presParOf" srcId="{737DA587-A9BD-4200-BF59-11D178336BD7}" destId="{00C98EF6-2C6B-4842-BC85-4E2F8170C33E}" srcOrd="8" destOrd="0" presId="urn:microsoft.com/office/officeart/2008/layout/LinedList"/>
    <dgm:cxn modelId="{A4733B32-B631-4861-9242-58F78891F38D}" type="presParOf" srcId="{737DA587-A9BD-4200-BF59-11D178336BD7}" destId="{29F5E775-8801-49D6-95DE-DD9FDDF5EA9E}" srcOrd="9" destOrd="0" presId="urn:microsoft.com/office/officeart/2008/layout/LinedList"/>
    <dgm:cxn modelId="{DD49EBF1-B6B2-4D10-B6ED-8E9C02A17B3A}" type="presParOf" srcId="{737DA587-A9BD-4200-BF59-11D178336BD7}" destId="{3448A4A0-89F4-4227-8059-14C43C0C1669}" srcOrd="10" destOrd="0" presId="urn:microsoft.com/office/officeart/2008/layout/LinedList"/>
    <dgm:cxn modelId="{E381ACA4-08C7-4F68-8BCF-2F8F528FE1BF}" type="presParOf" srcId="{3448A4A0-89F4-4227-8059-14C43C0C1669}" destId="{F3A3CD00-8329-4F4D-8857-1F98199148A8}" srcOrd="0" destOrd="0" presId="urn:microsoft.com/office/officeart/2008/layout/LinedList"/>
    <dgm:cxn modelId="{36A1B39D-D271-4529-B1FC-1D188EA5896D}" type="presParOf" srcId="{3448A4A0-89F4-4227-8059-14C43C0C1669}" destId="{F80BC1A1-C2FC-4D07-AA4E-0867CEBAA5D2}" srcOrd="1" destOrd="0" presId="urn:microsoft.com/office/officeart/2008/layout/LinedList"/>
    <dgm:cxn modelId="{1F8EEE25-E6C2-4C66-9003-B517523020FE}" type="presParOf" srcId="{3448A4A0-89F4-4227-8059-14C43C0C1669}" destId="{C00AAC67-EA61-480C-9762-BFAD2BD82F85}" srcOrd="2" destOrd="0" presId="urn:microsoft.com/office/officeart/2008/layout/LinedList"/>
    <dgm:cxn modelId="{431B9E12-413E-4B29-8D86-90654D256BDF}" type="presParOf" srcId="{737DA587-A9BD-4200-BF59-11D178336BD7}" destId="{3E11BF05-D700-48A1-8E23-6A6AD6172635}" srcOrd="11" destOrd="0" presId="urn:microsoft.com/office/officeart/2008/layout/LinedList"/>
    <dgm:cxn modelId="{32B30B83-BBBB-4B4E-AD06-5156683655FE}" type="presParOf" srcId="{737DA587-A9BD-4200-BF59-11D178336BD7}" destId="{F56BA732-1596-42DB-80FB-C3E504D84DF2}" srcOrd="12" destOrd="0" presId="urn:microsoft.com/office/officeart/2008/layout/LinedList"/>
    <dgm:cxn modelId="{AC966B7F-C4AD-41E1-A178-C1CE52FEFD4B}" type="presParOf" srcId="{737DA587-A9BD-4200-BF59-11D178336BD7}" destId="{EF893B19-9CA4-499E-B843-749DC50F82D9}" srcOrd="13" destOrd="0" presId="urn:microsoft.com/office/officeart/2008/layout/LinedList"/>
    <dgm:cxn modelId="{191D6FB2-EFE9-40BF-A70C-89E487A539AA}" type="presParOf" srcId="{EF893B19-9CA4-499E-B843-749DC50F82D9}" destId="{3E2EF2AE-71E5-405C-801E-5CE83A363268}" srcOrd="0" destOrd="0" presId="urn:microsoft.com/office/officeart/2008/layout/LinedList"/>
    <dgm:cxn modelId="{F9C888BF-8BA9-4517-82CA-E0FA6A38558D}" type="presParOf" srcId="{EF893B19-9CA4-499E-B843-749DC50F82D9}" destId="{566E28F7-9B02-4790-8AFE-32FB851AFB5E}" srcOrd="1" destOrd="0" presId="urn:microsoft.com/office/officeart/2008/layout/LinedList"/>
    <dgm:cxn modelId="{2E954727-023A-47A9-A69F-4A3B0827220E}" type="presParOf" srcId="{EF893B19-9CA4-499E-B843-749DC50F82D9}" destId="{3C6342BC-87EE-4149-99A8-97B93819A5BB}" srcOrd="2" destOrd="0" presId="urn:microsoft.com/office/officeart/2008/layout/LinedList"/>
    <dgm:cxn modelId="{ED105FE7-3138-4C48-BD7E-B80E7F7CA79B}" type="presParOf" srcId="{737DA587-A9BD-4200-BF59-11D178336BD7}" destId="{A85545B2-312F-4CBC-9D19-1EF684BB41E7}" srcOrd="14" destOrd="0" presId="urn:microsoft.com/office/officeart/2008/layout/LinedList"/>
    <dgm:cxn modelId="{598B72EE-C760-40DD-8D29-80CE3CBC422D}" type="presParOf" srcId="{737DA587-A9BD-4200-BF59-11D178336BD7}" destId="{03943512-A097-4817-B402-0435CF0624C1}"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EA191-6D2D-4BEA-883F-0561AA627CC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9648FA0D-7AC5-443F-BCD8-A09F5A4B0CAC}">
      <dgm:prSet custT="1"/>
      <dgm:spPr/>
      <dgm:t>
        <a:bodyPr/>
        <a:lstStyle/>
        <a:p>
          <a:pPr algn="ctr" rtl="0"/>
          <a:r>
            <a:rPr lang="en-US" sz="2000" dirty="0">
              <a:latin typeface="+mn-lt"/>
            </a:rPr>
            <a:t>*Alcohol, nicotine, other drugs and pathological gambling-                             affect the </a:t>
          </a:r>
          <a:r>
            <a:rPr lang="en-US" sz="2000" b="1" u="sng" dirty="0">
              <a:latin typeface="+mn-lt"/>
            </a:rPr>
            <a:t>same reward circuitry</a:t>
          </a:r>
          <a:r>
            <a:rPr lang="en-US" sz="2000" u="sng" dirty="0">
              <a:latin typeface="+mn-lt"/>
            </a:rPr>
            <a:t> </a:t>
          </a:r>
          <a:r>
            <a:rPr lang="en-US" sz="2000" dirty="0">
              <a:latin typeface="+mn-lt"/>
            </a:rPr>
            <a:t>that is used to reinforce                    natural behaviors such as eating and having sex</a:t>
          </a:r>
        </a:p>
      </dgm:t>
    </dgm:pt>
    <dgm:pt modelId="{617311B9-77D2-43AC-992B-F15F1F60A855}" type="parTrans" cxnId="{59B1C4BA-2AE4-426C-8E0D-AD519CE00715}">
      <dgm:prSet/>
      <dgm:spPr/>
      <dgm:t>
        <a:bodyPr/>
        <a:lstStyle/>
        <a:p>
          <a:endParaRPr lang="en-US"/>
        </a:p>
      </dgm:t>
    </dgm:pt>
    <dgm:pt modelId="{187F858A-B9E8-4722-A8CC-105D0B5B77C9}" type="sibTrans" cxnId="{59B1C4BA-2AE4-426C-8E0D-AD519CE00715}">
      <dgm:prSet/>
      <dgm:spPr/>
      <dgm:t>
        <a:bodyPr/>
        <a:lstStyle/>
        <a:p>
          <a:endParaRPr lang="en-US"/>
        </a:p>
      </dgm:t>
    </dgm:pt>
    <dgm:pt modelId="{1C82739B-0C2A-4BEB-931B-907D307CA496}">
      <dgm:prSet custT="1"/>
      <dgm:spPr/>
      <dgm:t>
        <a:bodyPr/>
        <a:lstStyle/>
        <a:p>
          <a:pPr algn="ctr" rtl="0"/>
          <a:r>
            <a:rPr lang="en-US" sz="2200" b="1" u="none" dirty="0">
              <a:latin typeface="Palatino Linotype" panose="02040502050505030304" pitchFamily="18" charset="0"/>
            </a:rPr>
            <a:t>*Genetic factors account for 50-60%</a:t>
          </a:r>
          <a:r>
            <a:rPr lang="en-US" sz="2200" b="0" u="none" dirty="0">
              <a:latin typeface="Palatino Linotype" panose="02040502050505030304" pitchFamily="18" charset="0"/>
            </a:rPr>
            <a:t> of the likelihood </a:t>
          </a:r>
          <a:r>
            <a:rPr lang="en-US" sz="2200" dirty="0">
              <a:latin typeface="Palatino Linotype" panose="02040502050505030304" pitchFamily="18" charset="0"/>
            </a:rPr>
            <a:t>that an individual will develop addiction</a:t>
          </a:r>
        </a:p>
      </dgm:t>
    </dgm:pt>
    <dgm:pt modelId="{2485634D-84DC-490D-946E-C02A705C32AD}" type="parTrans" cxnId="{5680E924-2EB0-41B5-8C98-ADC78EF35AA0}">
      <dgm:prSet/>
      <dgm:spPr/>
      <dgm:t>
        <a:bodyPr/>
        <a:lstStyle/>
        <a:p>
          <a:endParaRPr lang="en-US"/>
        </a:p>
      </dgm:t>
    </dgm:pt>
    <dgm:pt modelId="{F8A48258-FF59-4192-874D-3650428BA60C}" type="sibTrans" cxnId="{5680E924-2EB0-41B5-8C98-ADC78EF35AA0}">
      <dgm:prSet/>
      <dgm:spPr/>
      <dgm:t>
        <a:bodyPr/>
        <a:lstStyle/>
        <a:p>
          <a:endParaRPr lang="en-US"/>
        </a:p>
      </dgm:t>
    </dgm:pt>
    <dgm:pt modelId="{907195D7-2EBB-441A-92CB-D654E60F342C}">
      <dgm:prSet custT="1"/>
      <dgm:spPr/>
      <dgm:t>
        <a:bodyPr/>
        <a:lstStyle/>
        <a:p>
          <a:pPr algn="ctr" rtl="0"/>
          <a:r>
            <a:rPr lang="en-US" sz="2200" b="1" u="none" dirty="0">
              <a:latin typeface="+mn-lt"/>
            </a:rPr>
            <a:t>* Resiliency factors </a:t>
          </a:r>
          <a:r>
            <a:rPr lang="en-US" sz="2200" dirty="0">
              <a:latin typeface="+mn-lt"/>
            </a:rPr>
            <a:t>can affect the extent to which genetic predispositions lead to addiction</a:t>
          </a:r>
        </a:p>
      </dgm:t>
    </dgm:pt>
    <dgm:pt modelId="{1F79D56D-3D45-4F20-9F59-813A3B3F6024}" type="parTrans" cxnId="{F49E1DC7-D081-47C2-A175-2D7F0DB9B183}">
      <dgm:prSet/>
      <dgm:spPr/>
      <dgm:t>
        <a:bodyPr/>
        <a:lstStyle/>
        <a:p>
          <a:endParaRPr lang="en-US"/>
        </a:p>
      </dgm:t>
    </dgm:pt>
    <dgm:pt modelId="{020610F8-E79B-4ADD-81D6-9EF182C841E5}" type="sibTrans" cxnId="{F49E1DC7-D081-47C2-A175-2D7F0DB9B183}">
      <dgm:prSet/>
      <dgm:spPr/>
      <dgm:t>
        <a:bodyPr/>
        <a:lstStyle/>
        <a:p>
          <a:endParaRPr lang="en-US"/>
        </a:p>
      </dgm:t>
    </dgm:pt>
    <dgm:pt modelId="{A9810F50-82C7-48EF-9EFE-3D9AE4E43228}" type="pres">
      <dgm:prSet presAssocID="{E2DEA191-6D2D-4BEA-883F-0561AA627CC2}" presName="Name0" presStyleCnt="0">
        <dgm:presLayoutVars>
          <dgm:dir/>
        </dgm:presLayoutVars>
      </dgm:prSet>
      <dgm:spPr/>
      <dgm:t>
        <a:bodyPr/>
        <a:lstStyle/>
        <a:p>
          <a:endParaRPr lang="en-US"/>
        </a:p>
      </dgm:t>
    </dgm:pt>
    <dgm:pt modelId="{D6B51FD0-887D-4CF5-8FC5-5DB17E9DF894}" type="pres">
      <dgm:prSet presAssocID="{9648FA0D-7AC5-443F-BCD8-A09F5A4B0CAC}" presName="noChildren" presStyleCnt="0"/>
      <dgm:spPr/>
    </dgm:pt>
    <dgm:pt modelId="{558564A1-3EF5-4303-9DE5-2AE893869998}" type="pres">
      <dgm:prSet presAssocID="{9648FA0D-7AC5-443F-BCD8-A09F5A4B0CAC}" presName="gap" presStyleCnt="0"/>
      <dgm:spPr/>
    </dgm:pt>
    <dgm:pt modelId="{18324779-0FFB-4A79-BDEB-A674CAC32FA3}" type="pres">
      <dgm:prSet presAssocID="{9648FA0D-7AC5-443F-BCD8-A09F5A4B0CAC}" presName="medCircle2" presStyleLbl="vennNode1" presStyleIdx="0" presStyleCnt="3" custScaleX="346416" custScaleY="41338" custLinFactX="-25008" custLinFactNeighborX="-100000" custLinFactNeighborY="35964"/>
      <dgm:spPr>
        <a:noFill/>
      </dgm:spPr>
    </dgm:pt>
    <dgm:pt modelId="{7E489D92-A870-4888-B9E7-19D4A684E858}" type="pres">
      <dgm:prSet presAssocID="{9648FA0D-7AC5-443F-BCD8-A09F5A4B0CAC}" presName="txLvlOnly1" presStyleLbl="revTx" presStyleIdx="0" presStyleCnt="3" custScaleX="142718" custLinFactNeighborX="-8982" custLinFactNeighborY="-67973"/>
      <dgm:spPr/>
      <dgm:t>
        <a:bodyPr/>
        <a:lstStyle/>
        <a:p>
          <a:endParaRPr lang="en-US"/>
        </a:p>
      </dgm:t>
    </dgm:pt>
    <dgm:pt modelId="{133E06A7-CEE2-4B20-83D9-5B253C539CC1}" type="pres">
      <dgm:prSet presAssocID="{1C82739B-0C2A-4BEB-931B-907D307CA496}" presName="noChildren" presStyleCnt="0"/>
      <dgm:spPr/>
    </dgm:pt>
    <dgm:pt modelId="{E24A9F85-5FC5-4B5C-8100-4109329419D3}" type="pres">
      <dgm:prSet presAssocID="{1C82739B-0C2A-4BEB-931B-907D307CA496}" presName="gap" presStyleCnt="0"/>
      <dgm:spPr/>
    </dgm:pt>
    <dgm:pt modelId="{4416F2DB-FDA2-43EE-B4AF-EA5B6ECFE6BF}" type="pres">
      <dgm:prSet presAssocID="{1C82739B-0C2A-4BEB-931B-907D307CA496}" presName="medCircle2" presStyleLbl="vennNode1" presStyleIdx="1" presStyleCnt="3" custScaleX="603669" custScaleY="175322" custLinFactNeighborX="94234" custLinFactNeighborY="3610"/>
      <dgm:spPr>
        <a:solidFill>
          <a:schemeClr val="accent1">
            <a:hueOff val="0"/>
            <a:satOff val="0"/>
            <a:lumOff val="0"/>
            <a:alpha val="26000"/>
          </a:schemeClr>
        </a:solidFill>
      </dgm:spPr>
    </dgm:pt>
    <dgm:pt modelId="{EF46057F-44B9-4F6A-A97D-574ED78E4ABE}" type="pres">
      <dgm:prSet presAssocID="{1C82739B-0C2A-4BEB-931B-907D307CA496}" presName="txLvlOnly1" presStyleLbl="revTx" presStyleIdx="1" presStyleCnt="3" custScaleX="84445" custLinFactNeighborX="-33487" custLinFactNeighborY="3110"/>
      <dgm:spPr/>
      <dgm:t>
        <a:bodyPr/>
        <a:lstStyle/>
        <a:p>
          <a:endParaRPr lang="en-US"/>
        </a:p>
      </dgm:t>
    </dgm:pt>
    <dgm:pt modelId="{B3CBCDEE-5A94-4D9C-97D8-5E775F77CC26}" type="pres">
      <dgm:prSet presAssocID="{907195D7-2EBB-441A-92CB-D654E60F342C}" presName="noChildren" presStyleCnt="0"/>
      <dgm:spPr/>
    </dgm:pt>
    <dgm:pt modelId="{73DE47C4-43D2-48D4-BC77-314AB1C196B5}" type="pres">
      <dgm:prSet presAssocID="{907195D7-2EBB-441A-92CB-D654E60F342C}" presName="gap" presStyleCnt="0"/>
      <dgm:spPr/>
    </dgm:pt>
    <dgm:pt modelId="{22228427-BD0C-4754-9D19-CB1999DA970F}" type="pres">
      <dgm:prSet presAssocID="{907195D7-2EBB-441A-92CB-D654E60F342C}" presName="medCircle2" presStyleLbl="vennNode1" presStyleIdx="2" presStyleCnt="3" custScaleX="189830" custLinFactNeighborX="-94015" custLinFactNeighborY="18937"/>
      <dgm:spPr>
        <a:noFill/>
      </dgm:spPr>
    </dgm:pt>
    <dgm:pt modelId="{3E4406F1-44A6-4FA0-80ED-16CF2AC8F6B5}" type="pres">
      <dgm:prSet presAssocID="{907195D7-2EBB-441A-92CB-D654E60F342C}" presName="txLvlOnly1" presStyleLbl="revTx" presStyleIdx="2" presStyleCnt="3" custScaleX="147541" custScaleY="80861" custLinFactNeighborX="104" custLinFactNeighborY="18938"/>
      <dgm:spPr/>
      <dgm:t>
        <a:bodyPr/>
        <a:lstStyle/>
        <a:p>
          <a:endParaRPr lang="en-US"/>
        </a:p>
      </dgm:t>
    </dgm:pt>
  </dgm:ptLst>
  <dgm:cxnLst>
    <dgm:cxn modelId="{059DADE8-50CD-4E4A-AF89-E9FB5F92C174}" type="presOf" srcId="{E2DEA191-6D2D-4BEA-883F-0561AA627CC2}" destId="{A9810F50-82C7-48EF-9EFE-3D9AE4E43228}" srcOrd="0" destOrd="0" presId="urn:microsoft.com/office/officeart/2008/layout/VerticalCircleList"/>
    <dgm:cxn modelId="{59B1C4BA-2AE4-426C-8E0D-AD519CE00715}" srcId="{E2DEA191-6D2D-4BEA-883F-0561AA627CC2}" destId="{9648FA0D-7AC5-443F-BCD8-A09F5A4B0CAC}" srcOrd="0" destOrd="0" parTransId="{617311B9-77D2-43AC-992B-F15F1F60A855}" sibTransId="{187F858A-B9E8-4722-A8CC-105D0B5B77C9}"/>
    <dgm:cxn modelId="{1299CF52-D69D-40AA-9C17-43670AD6EAFC}" type="presOf" srcId="{1C82739B-0C2A-4BEB-931B-907D307CA496}" destId="{EF46057F-44B9-4F6A-A97D-574ED78E4ABE}" srcOrd="0" destOrd="0" presId="urn:microsoft.com/office/officeart/2008/layout/VerticalCircleList"/>
    <dgm:cxn modelId="{A46EB77F-4F16-4293-B0CA-AB8EE1D84965}" type="presOf" srcId="{9648FA0D-7AC5-443F-BCD8-A09F5A4B0CAC}" destId="{7E489D92-A870-4888-B9E7-19D4A684E858}" srcOrd="0" destOrd="0" presId="urn:microsoft.com/office/officeart/2008/layout/VerticalCircleList"/>
    <dgm:cxn modelId="{013F3F4E-6944-4FA4-853B-0E7B68CECA19}" type="presOf" srcId="{907195D7-2EBB-441A-92CB-D654E60F342C}" destId="{3E4406F1-44A6-4FA0-80ED-16CF2AC8F6B5}" srcOrd="0" destOrd="0" presId="urn:microsoft.com/office/officeart/2008/layout/VerticalCircleList"/>
    <dgm:cxn modelId="{F49E1DC7-D081-47C2-A175-2D7F0DB9B183}" srcId="{E2DEA191-6D2D-4BEA-883F-0561AA627CC2}" destId="{907195D7-2EBB-441A-92CB-D654E60F342C}" srcOrd="2" destOrd="0" parTransId="{1F79D56D-3D45-4F20-9F59-813A3B3F6024}" sibTransId="{020610F8-E79B-4ADD-81D6-9EF182C841E5}"/>
    <dgm:cxn modelId="{5680E924-2EB0-41B5-8C98-ADC78EF35AA0}" srcId="{E2DEA191-6D2D-4BEA-883F-0561AA627CC2}" destId="{1C82739B-0C2A-4BEB-931B-907D307CA496}" srcOrd="1" destOrd="0" parTransId="{2485634D-84DC-490D-946E-C02A705C32AD}" sibTransId="{F8A48258-FF59-4192-874D-3650428BA60C}"/>
    <dgm:cxn modelId="{482F16DC-95C3-4EDA-A3FA-DAEA7644BE01}" type="presParOf" srcId="{A9810F50-82C7-48EF-9EFE-3D9AE4E43228}" destId="{D6B51FD0-887D-4CF5-8FC5-5DB17E9DF894}" srcOrd="0" destOrd="0" presId="urn:microsoft.com/office/officeart/2008/layout/VerticalCircleList"/>
    <dgm:cxn modelId="{AE92BA14-759D-4B3B-9D7C-52F2F3EEAEAF}" type="presParOf" srcId="{D6B51FD0-887D-4CF5-8FC5-5DB17E9DF894}" destId="{558564A1-3EF5-4303-9DE5-2AE893869998}" srcOrd="0" destOrd="0" presId="urn:microsoft.com/office/officeart/2008/layout/VerticalCircleList"/>
    <dgm:cxn modelId="{C200C2A4-835A-4D41-A718-595156D4CCB2}" type="presParOf" srcId="{D6B51FD0-887D-4CF5-8FC5-5DB17E9DF894}" destId="{18324779-0FFB-4A79-BDEB-A674CAC32FA3}" srcOrd="1" destOrd="0" presId="urn:microsoft.com/office/officeart/2008/layout/VerticalCircleList"/>
    <dgm:cxn modelId="{75B25BC2-01D8-4F11-AE36-FC303EB7A383}" type="presParOf" srcId="{D6B51FD0-887D-4CF5-8FC5-5DB17E9DF894}" destId="{7E489D92-A870-4888-B9E7-19D4A684E858}" srcOrd="2" destOrd="0" presId="urn:microsoft.com/office/officeart/2008/layout/VerticalCircleList"/>
    <dgm:cxn modelId="{DECC90ED-2B83-4876-BEE8-17D0DBF621DF}" type="presParOf" srcId="{A9810F50-82C7-48EF-9EFE-3D9AE4E43228}" destId="{133E06A7-CEE2-4B20-83D9-5B253C539CC1}" srcOrd="1" destOrd="0" presId="urn:microsoft.com/office/officeart/2008/layout/VerticalCircleList"/>
    <dgm:cxn modelId="{39F0395E-AEF1-4EB1-8EDB-6583CC24DD1D}" type="presParOf" srcId="{133E06A7-CEE2-4B20-83D9-5B253C539CC1}" destId="{E24A9F85-5FC5-4B5C-8100-4109329419D3}" srcOrd="0" destOrd="0" presId="urn:microsoft.com/office/officeart/2008/layout/VerticalCircleList"/>
    <dgm:cxn modelId="{B1862403-4ED8-48BF-BA79-C1BEAAA04F3C}" type="presParOf" srcId="{133E06A7-CEE2-4B20-83D9-5B253C539CC1}" destId="{4416F2DB-FDA2-43EE-B4AF-EA5B6ECFE6BF}" srcOrd="1" destOrd="0" presId="urn:microsoft.com/office/officeart/2008/layout/VerticalCircleList"/>
    <dgm:cxn modelId="{6C882521-5ACB-40FF-B567-DFC011B56542}" type="presParOf" srcId="{133E06A7-CEE2-4B20-83D9-5B253C539CC1}" destId="{EF46057F-44B9-4F6A-A97D-574ED78E4ABE}" srcOrd="2" destOrd="0" presId="urn:microsoft.com/office/officeart/2008/layout/VerticalCircleList"/>
    <dgm:cxn modelId="{E7E95EC8-4B40-4864-B04A-7FB27CE9D691}" type="presParOf" srcId="{A9810F50-82C7-48EF-9EFE-3D9AE4E43228}" destId="{B3CBCDEE-5A94-4D9C-97D8-5E775F77CC26}" srcOrd="2" destOrd="0" presId="urn:microsoft.com/office/officeart/2008/layout/VerticalCircleList"/>
    <dgm:cxn modelId="{BD35585B-F3E4-482C-9CCA-667AC0019BEF}" type="presParOf" srcId="{B3CBCDEE-5A94-4D9C-97D8-5E775F77CC26}" destId="{73DE47C4-43D2-48D4-BC77-314AB1C196B5}" srcOrd="0" destOrd="0" presId="urn:microsoft.com/office/officeart/2008/layout/VerticalCircleList"/>
    <dgm:cxn modelId="{0CA39835-8166-499D-80B5-C3D1D33E1C50}" type="presParOf" srcId="{B3CBCDEE-5A94-4D9C-97D8-5E775F77CC26}" destId="{22228427-BD0C-4754-9D19-CB1999DA970F}" srcOrd="1" destOrd="0" presId="urn:microsoft.com/office/officeart/2008/layout/VerticalCircleList"/>
    <dgm:cxn modelId="{04B1A825-5486-4537-B981-1FAB7DE61CF1}" type="presParOf" srcId="{B3CBCDEE-5A94-4D9C-97D8-5E775F77CC26}" destId="{3E4406F1-44A6-4FA0-80ED-16CF2AC8F6B5}"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274B77-3AFB-477A-9A70-CEB409C1D3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57DFC7-4990-4AD3-8260-0A60EC9D3D10}">
      <dgm:prSet custT="1"/>
      <dgm:spPr>
        <a:solidFill>
          <a:schemeClr val="accent1">
            <a:lumMod val="20000"/>
            <a:lumOff val="80000"/>
          </a:schemeClr>
        </a:solidFill>
      </dgm:spPr>
      <dgm:t>
        <a:bodyPr/>
        <a:lstStyle/>
        <a:p>
          <a:pPr rtl="0"/>
          <a:r>
            <a:rPr lang="en-US" sz="2000" b="1" dirty="0">
              <a:solidFill>
                <a:schemeClr val="tx1"/>
              </a:solidFill>
            </a:rPr>
            <a:t>Rate (excluding tobacco)</a:t>
          </a:r>
          <a:endParaRPr lang="en-US" sz="2000" dirty="0">
            <a:solidFill>
              <a:schemeClr val="tx1"/>
            </a:solidFill>
          </a:endParaRPr>
        </a:p>
      </dgm:t>
    </dgm:pt>
    <dgm:pt modelId="{85E122A7-C171-49F2-BB41-B9713B34ADAC}" type="parTrans" cxnId="{DD0A7ED0-CE30-45B7-A911-B24407538571}">
      <dgm:prSet/>
      <dgm:spPr/>
      <dgm:t>
        <a:bodyPr/>
        <a:lstStyle/>
        <a:p>
          <a:endParaRPr lang="en-US"/>
        </a:p>
      </dgm:t>
    </dgm:pt>
    <dgm:pt modelId="{E57557CC-9974-409B-A87B-FD7048FEF77A}" type="sibTrans" cxnId="{DD0A7ED0-CE30-45B7-A911-B24407538571}">
      <dgm:prSet/>
      <dgm:spPr/>
      <dgm:t>
        <a:bodyPr/>
        <a:lstStyle/>
        <a:p>
          <a:endParaRPr lang="en-US"/>
        </a:p>
      </dgm:t>
    </dgm:pt>
    <dgm:pt modelId="{904A264B-AE06-4DD9-A0B1-1CE089DC1B4D}">
      <dgm:prSet custT="1"/>
      <dgm:spPr/>
      <dgm:t>
        <a:bodyPr/>
        <a:lstStyle/>
        <a:p>
          <a:pPr rtl="0"/>
          <a:r>
            <a:rPr lang="en-US" sz="1600" b="1" dirty="0"/>
            <a:t>   </a:t>
          </a:r>
          <a:r>
            <a:rPr lang="en-US" sz="1600" b="1" u="sng" dirty="0"/>
            <a:t>8-9%</a:t>
          </a:r>
          <a:r>
            <a:rPr lang="en-US" sz="1600" b="0" u="sng" dirty="0"/>
            <a:t> </a:t>
          </a:r>
          <a:r>
            <a:rPr lang="en-US" sz="1600" b="0" dirty="0"/>
            <a:t>….  Or about 1 in 12</a:t>
          </a:r>
        </a:p>
      </dgm:t>
    </dgm:pt>
    <dgm:pt modelId="{8A49D287-6D58-4560-9397-A9A84017A241}" type="parTrans" cxnId="{FFDDAF63-EF81-486A-AC3A-A32867D9985E}">
      <dgm:prSet/>
      <dgm:spPr/>
      <dgm:t>
        <a:bodyPr/>
        <a:lstStyle/>
        <a:p>
          <a:endParaRPr lang="en-US"/>
        </a:p>
      </dgm:t>
    </dgm:pt>
    <dgm:pt modelId="{47AB7C5F-201C-4834-A81D-1BBE297C864C}" type="sibTrans" cxnId="{FFDDAF63-EF81-486A-AC3A-A32867D9985E}">
      <dgm:prSet/>
      <dgm:spPr/>
      <dgm:t>
        <a:bodyPr/>
        <a:lstStyle/>
        <a:p>
          <a:endParaRPr lang="en-US"/>
        </a:p>
      </dgm:t>
    </dgm:pt>
    <dgm:pt modelId="{C0A80542-2C1D-47BB-AC57-630157AAD4D5}">
      <dgm:prSet custT="1"/>
      <dgm:spPr>
        <a:solidFill>
          <a:schemeClr val="accent1">
            <a:lumMod val="20000"/>
            <a:lumOff val="80000"/>
          </a:schemeClr>
        </a:solidFill>
      </dgm:spPr>
      <dgm:t>
        <a:bodyPr/>
        <a:lstStyle/>
        <a:p>
          <a:pPr rtl="0"/>
          <a:r>
            <a:rPr lang="en-US" sz="2000" b="1" u="none" dirty="0">
              <a:solidFill>
                <a:schemeClr val="tx1"/>
              </a:solidFill>
            </a:rPr>
            <a:t>Lifetime Risk</a:t>
          </a:r>
        </a:p>
      </dgm:t>
    </dgm:pt>
    <dgm:pt modelId="{766C4A9E-5678-4A66-AD22-F4DA5A1E53DA}" type="parTrans" cxnId="{76896654-2B3B-4679-9218-F40B6B4F0F7D}">
      <dgm:prSet/>
      <dgm:spPr/>
      <dgm:t>
        <a:bodyPr/>
        <a:lstStyle/>
        <a:p>
          <a:endParaRPr lang="en-US"/>
        </a:p>
      </dgm:t>
    </dgm:pt>
    <dgm:pt modelId="{10D0E6A0-C677-4A32-B770-0DFC08AE241A}" type="sibTrans" cxnId="{76896654-2B3B-4679-9218-F40B6B4F0F7D}">
      <dgm:prSet/>
      <dgm:spPr/>
      <dgm:t>
        <a:bodyPr/>
        <a:lstStyle/>
        <a:p>
          <a:endParaRPr lang="en-US"/>
        </a:p>
      </dgm:t>
    </dgm:pt>
    <dgm:pt modelId="{061CC5D2-4B22-459F-95C3-CA872C8FAA96}">
      <dgm:prSet custT="1"/>
      <dgm:spPr>
        <a:solidFill>
          <a:schemeClr val="accent1">
            <a:lumMod val="20000"/>
            <a:lumOff val="80000"/>
          </a:schemeClr>
        </a:solidFill>
      </dgm:spPr>
      <dgm:t>
        <a:bodyPr/>
        <a:lstStyle/>
        <a:p>
          <a:pPr rtl="0">
            <a:lnSpc>
              <a:spcPct val="100000"/>
            </a:lnSpc>
            <a:spcAft>
              <a:spcPts val="0"/>
            </a:spcAft>
          </a:pPr>
          <a:r>
            <a:rPr lang="en-US" sz="2000" b="1" dirty="0">
              <a:solidFill>
                <a:schemeClr val="tx1"/>
              </a:solidFill>
            </a:rPr>
            <a:t>Type of Substance</a:t>
          </a:r>
        </a:p>
      </dgm:t>
    </dgm:pt>
    <dgm:pt modelId="{44076914-EE33-47F3-AEA1-AC1669943BDB}" type="parTrans" cxnId="{00744CE7-8261-48E3-8168-06CA3AD3D7F7}">
      <dgm:prSet/>
      <dgm:spPr/>
      <dgm:t>
        <a:bodyPr/>
        <a:lstStyle/>
        <a:p>
          <a:endParaRPr lang="en-US"/>
        </a:p>
      </dgm:t>
    </dgm:pt>
    <dgm:pt modelId="{DD418DD8-28C4-478B-B143-AB05F99C9F1D}" type="sibTrans" cxnId="{00744CE7-8261-48E3-8168-06CA3AD3D7F7}">
      <dgm:prSet/>
      <dgm:spPr/>
      <dgm:t>
        <a:bodyPr/>
        <a:lstStyle/>
        <a:p>
          <a:endParaRPr lang="en-US"/>
        </a:p>
      </dgm:t>
    </dgm:pt>
    <dgm:pt modelId="{6743236B-0E21-413C-9369-9C77C67CFC9A}">
      <dgm:prSet custT="1"/>
      <dgm:spPr/>
      <dgm:t>
        <a:bodyPr/>
        <a:lstStyle/>
        <a:p>
          <a:pPr rtl="0"/>
          <a:r>
            <a:rPr lang="en-US" sz="1600" b="1" u="sng" dirty="0">
              <a:solidFill>
                <a:schemeClr val="tx1"/>
              </a:solidFill>
            </a:rPr>
            <a:t>1 in 4 </a:t>
          </a:r>
          <a:r>
            <a:rPr lang="en-US" sz="1600" b="0" u="none" dirty="0">
              <a:solidFill>
                <a:schemeClr val="tx1"/>
              </a:solidFill>
            </a:rPr>
            <a:t>Americans </a:t>
          </a:r>
          <a:r>
            <a:rPr lang="en-US" sz="1600" b="0" dirty="0"/>
            <a:t>will develop a “non-tobacco” SUD over the course of their lifetime</a:t>
          </a:r>
        </a:p>
      </dgm:t>
    </dgm:pt>
    <dgm:pt modelId="{8E7EFA1D-6A43-4B7A-A799-D0B68104093D}" type="parTrans" cxnId="{6D5F4B22-839C-4168-92E9-0DA98B9240D4}">
      <dgm:prSet/>
      <dgm:spPr/>
      <dgm:t>
        <a:bodyPr/>
        <a:lstStyle/>
        <a:p>
          <a:endParaRPr lang="en-US"/>
        </a:p>
      </dgm:t>
    </dgm:pt>
    <dgm:pt modelId="{D3F72D25-5DDF-48C5-B64E-9E32A08467F5}" type="sibTrans" cxnId="{6D5F4B22-839C-4168-92E9-0DA98B9240D4}">
      <dgm:prSet/>
      <dgm:spPr/>
      <dgm:t>
        <a:bodyPr/>
        <a:lstStyle/>
        <a:p>
          <a:endParaRPr lang="en-US"/>
        </a:p>
      </dgm:t>
    </dgm:pt>
    <dgm:pt modelId="{2A44FE2C-EC5F-433E-84C0-E6D0A1A18931}">
      <dgm:prSet custT="1"/>
      <dgm:spPr/>
      <dgm:t>
        <a:bodyPr/>
        <a:lstStyle/>
        <a:p>
          <a:pPr rtl="0"/>
          <a:r>
            <a:rPr lang="en-US" sz="1600" dirty="0"/>
            <a:t>Alcohol is the most common</a:t>
          </a:r>
        </a:p>
      </dgm:t>
    </dgm:pt>
    <dgm:pt modelId="{57EF1B48-46C3-45F5-8AB4-26DF3C520AB3}" type="parTrans" cxnId="{1AC9A6CB-72C9-4FBD-9BED-28BFDFE62D88}">
      <dgm:prSet/>
      <dgm:spPr/>
      <dgm:t>
        <a:bodyPr/>
        <a:lstStyle/>
        <a:p>
          <a:endParaRPr lang="en-US"/>
        </a:p>
      </dgm:t>
    </dgm:pt>
    <dgm:pt modelId="{532B9C76-5B3B-43FE-BCF6-01ACB35B61A5}" type="sibTrans" cxnId="{1AC9A6CB-72C9-4FBD-9BED-28BFDFE62D88}">
      <dgm:prSet/>
      <dgm:spPr/>
      <dgm:t>
        <a:bodyPr/>
        <a:lstStyle/>
        <a:p>
          <a:endParaRPr lang="en-US"/>
        </a:p>
      </dgm:t>
    </dgm:pt>
    <dgm:pt modelId="{D28C9DDE-0FB0-48C0-A36B-F88E4E0B0023}">
      <dgm:prSet custT="1"/>
      <dgm:spPr/>
      <dgm:t>
        <a:bodyPr/>
        <a:lstStyle/>
        <a:p>
          <a:pPr rtl="0"/>
          <a:r>
            <a:rPr lang="en-US" sz="1600" dirty="0"/>
            <a:t>For 80% AUD only, another 13% with both AUD &amp; another SUD </a:t>
          </a:r>
        </a:p>
      </dgm:t>
    </dgm:pt>
    <dgm:pt modelId="{99EC02C1-366B-40FF-97DC-5D4BF3FB2CD7}" type="parTrans" cxnId="{B7DA5BB9-C376-4BD4-AB07-630030CB0F08}">
      <dgm:prSet/>
      <dgm:spPr/>
      <dgm:t>
        <a:bodyPr/>
        <a:lstStyle/>
        <a:p>
          <a:endParaRPr lang="en-US"/>
        </a:p>
      </dgm:t>
    </dgm:pt>
    <dgm:pt modelId="{84434FE5-67A7-49DD-A273-66BDD215D4B2}" type="sibTrans" cxnId="{B7DA5BB9-C376-4BD4-AB07-630030CB0F08}">
      <dgm:prSet/>
      <dgm:spPr/>
      <dgm:t>
        <a:bodyPr/>
        <a:lstStyle/>
        <a:p>
          <a:endParaRPr lang="en-US"/>
        </a:p>
      </dgm:t>
    </dgm:pt>
    <dgm:pt modelId="{9B180264-F106-48A1-AF77-96C51A9568FB}" type="pres">
      <dgm:prSet presAssocID="{85274B77-3AFB-477A-9A70-CEB409C1D303}" presName="linear" presStyleCnt="0">
        <dgm:presLayoutVars>
          <dgm:animLvl val="lvl"/>
          <dgm:resizeHandles val="exact"/>
        </dgm:presLayoutVars>
      </dgm:prSet>
      <dgm:spPr/>
      <dgm:t>
        <a:bodyPr/>
        <a:lstStyle/>
        <a:p>
          <a:endParaRPr lang="en-US"/>
        </a:p>
      </dgm:t>
    </dgm:pt>
    <dgm:pt modelId="{F3080DE5-4904-4011-8E4D-0189E3D40260}" type="pres">
      <dgm:prSet presAssocID="{0757DFC7-4990-4AD3-8260-0A60EC9D3D10}" presName="parentText" presStyleLbl="node1" presStyleIdx="0" presStyleCnt="3" custScaleY="42505" custLinFactNeighborY="-55068">
        <dgm:presLayoutVars>
          <dgm:chMax val="0"/>
          <dgm:bulletEnabled val="1"/>
        </dgm:presLayoutVars>
      </dgm:prSet>
      <dgm:spPr/>
      <dgm:t>
        <a:bodyPr/>
        <a:lstStyle/>
        <a:p>
          <a:endParaRPr lang="en-US"/>
        </a:p>
      </dgm:t>
    </dgm:pt>
    <dgm:pt modelId="{47DCCAD3-51E6-4F97-AB8B-6C0330B7B9C6}" type="pres">
      <dgm:prSet presAssocID="{0757DFC7-4990-4AD3-8260-0A60EC9D3D10}" presName="childText" presStyleLbl="revTx" presStyleIdx="0" presStyleCnt="3" custLinFactNeighborY="4040">
        <dgm:presLayoutVars>
          <dgm:bulletEnabled val="1"/>
        </dgm:presLayoutVars>
      </dgm:prSet>
      <dgm:spPr/>
      <dgm:t>
        <a:bodyPr/>
        <a:lstStyle/>
        <a:p>
          <a:endParaRPr lang="en-US"/>
        </a:p>
      </dgm:t>
    </dgm:pt>
    <dgm:pt modelId="{EC703239-FC8E-40F2-B851-B844F4087EF5}" type="pres">
      <dgm:prSet presAssocID="{C0A80542-2C1D-47BB-AC57-630157AAD4D5}" presName="parentText" presStyleLbl="node1" presStyleIdx="1" presStyleCnt="3" custScaleY="36005" custLinFactNeighborY="-37144">
        <dgm:presLayoutVars>
          <dgm:chMax val="0"/>
          <dgm:bulletEnabled val="1"/>
        </dgm:presLayoutVars>
      </dgm:prSet>
      <dgm:spPr/>
      <dgm:t>
        <a:bodyPr/>
        <a:lstStyle/>
        <a:p>
          <a:endParaRPr lang="en-US"/>
        </a:p>
      </dgm:t>
    </dgm:pt>
    <dgm:pt modelId="{41F31D98-4934-466D-B6EB-56026F284D2F}" type="pres">
      <dgm:prSet presAssocID="{C0A80542-2C1D-47BB-AC57-630157AAD4D5}" presName="childText" presStyleLbl="revTx" presStyleIdx="1" presStyleCnt="3" custScaleY="68118" custLinFactNeighborY="-30650">
        <dgm:presLayoutVars>
          <dgm:bulletEnabled val="1"/>
        </dgm:presLayoutVars>
      </dgm:prSet>
      <dgm:spPr/>
      <dgm:t>
        <a:bodyPr/>
        <a:lstStyle/>
        <a:p>
          <a:endParaRPr lang="en-US"/>
        </a:p>
      </dgm:t>
    </dgm:pt>
    <dgm:pt modelId="{FC3374DA-FC63-41B1-AA16-AFB15D40A3C1}" type="pres">
      <dgm:prSet presAssocID="{061CC5D2-4B22-459F-95C3-CA872C8FAA96}" presName="parentText" presStyleLbl="node1" presStyleIdx="2" presStyleCnt="3" custScaleY="44350" custLinFactNeighborY="-35958">
        <dgm:presLayoutVars>
          <dgm:chMax val="0"/>
          <dgm:bulletEnabled val="1"/>
        </dgm:presLayoutVars>
      </dgm:prSet>
      <dgm:spPr/>
      <dgm:t>
        <a:bodyPr/>
        <a:lstStyle/>
        <a:p>
          <a:endParaRPr lang="en-US"/>
        </a:p>
      </dgm:t>
    </dgm:pt>
    <dgm:pt modelId="{CF6D2C45-1928-4ECA-8C3C-868AB8F7F80F}" type="pres">
      <dgm:prSet presAssocID="{061CC5D2-4B22-459F-95C3-CA872C8FAA96}" presName="childText" presStyleLbl="revTx" presStyleIdx="2" presStyleCnt="3" custLinFactNeighborY="-26775">
        <dgm:presLayoutVars>
          <dgm:bulletEnabled val="1"/>
        </dgm:presLayoutVars>
      </dgm:prSet>
      <dgm:spPr/>
      <dgm:t>
        <a:bodyPr/>
        <a:lstStyle/>
        <a:p>
          <a:endParaRPr lang="en-US"/>
        </a:p>
      </dgm:t>
    </dgm:pt>
  </dgm:ptLst>
  <dgm:cxnLst>
    <dgm:cxn modelId="{76896654-2B3B-4679-9218-F40B6B4F0F7D}" srcId="{85274B77-3AFB-477A-9A70-CEB409C1D303}" destId="{C0A80542-2C1D-47BB-AC57-630157AAD4D5}" srcOrd="1" destOrd="0" parTransId="{766C4A9E-5678-4A66-AD22-F4DA5A1E53DA}" sibTransId="{10D0E6A0-C677-4A32-B770-0DFC08AE241A}"/>
    <dgm:cxn modelId="{AA09CB0D-920F-4AAD-BAB3-8B0742A93A55}" type="presOf" srcId="{0757DFC7-4990-4AD3-8260-0A60EC9D3D10}" destId="{F3080DE5-4904-4011-8E4D-0189E3D40260}" srcOrd="0" destOrd="0" presId="urn:microsoft.com/office/officeart/2005/8/layout/vList2"/>
    <dgm:cxn modelId="{E80BB677-1E9A-49C9-B57A-3FEDA2C2F9C4}" type="presOf" srcId="{061CC5D2-4B22-459F-95C3-CA872C8FAA96}" destId="{FC3374DA-FC63-41B1-AA16-AFB15D40A3C1}" srcOrd="0" destOrd="0" presId="urn:microsoft.com/office/officeart/2005/8/layout/vList2"/>
    <dgm:cxn modelId="{FFDDAF63-EF81-486A-AC3A-A32867D9985E}" srcId="{0757DFC7-4990-4AD3-8260-0A60EC9D3D10}" destId="{904A264B-AE06-4DD9-A0B1-1CE089DC1B4D}" srcOrd="0" destOrd="0" parTransId="{8A49D287-6D58-4560-9397-A9A84017A241}" sibTransId="{47AB7C5F-201C-4834-A81D-1BBE297C864C}"/>
    <dgm:cxn modelId="{B7DA5BB9-C376-4BD4-AB07-630030CB0F08}" srcId="{061CC5D2-4B22-459F-95C3-CA872C8FAA96}" destId="{D28C9DDE-0FB0-48C0-A36B-F88E4E0B0023}" srcOrd="1" destOrd="0" parTransId="{99EC02C1-366B-40FF-97DC-5D4BF3FB2CD7}" sibTransId="{84434FE5-67A7-49DD-A273-66BDD215D4B2}"/>
    <dgm:cxn modelId="{6CD3909B-B77D-4015-AB70-3CAD2D9C4DA4}" type="presOf" srcId="{6743236B-0E21-413C-9369-9C77C67CFC9A}" destId="{41F31D98-4934-466D-B6EB-56026F284D2F}" srcOrd="0" destOrd="0" presId="urn:microsoft.com/office/officeart/2005/8/layout/vList2"/>
    <dgm:cxn modelId="{0DB32758-CE3C-4CDD-9947-6212B8250B12}" type="presOf" srcId="{D28C9DDE-0FB0-48C0-A36B-F88E4E0B0023}" destId="{CF6D2C45-1928-4ECA-8C3C-868AB8F7F80F}" srcOrd="0" destOrd="1" presId="urn:microsoft.com/office/officeart/2005/8/layout/vList2"/>
    <dgm:cxn modelId="{0D1AF702-CF08-41C3-8BF6-8A41FDC2127B}" type="presOf" srcId="{85274B77-3AFB-477A-9A70-CEB409C1D303}" destId="{9B180264-F106-48A1-AF77-96C51A9568FB}" srcOrd="0" destOrd="0" presId="urn:microsoft.com/office/officeart/2005/8/layout/vList2"/>
    <dgm:cxn modelId="{BB96BDE1-A1B5-46BB-BFB5-1976422AD356}" type="presOf" srcId="{C0A80542-2C1D-47BB-AC57-630157AAD4D5}" destId="{EC703239-FC8E-40F2-B851-B844F4087EF5}" srcOrd="0" destOrd="0" presId="urn:microsoft.com/office/officeart/2005/8/layout/vList2"/>
    <dgm:cxn modelId="{F2BFDDDE-E4E9-4DDF-8898-8B36B6C90D13}" type="presOf" srcId="{2A44FE2C-EC5F-433E-84C0-E6D0A1A18931}" destId="{CF6D2C45-1928-4ECA-8C3C-868AB8F7F80F}" srcOrd="0" destOrd="0" presId="urn:microsoft.com/office/officeart/2005/8/layout/vList2"/>
    <dgm:cxn modelId="{00744CE7-8261-48E3-8168-06CA3AD3D7F7}" srcId="{85274B77-3AFB-477A-9A70-CEB409C1D303}" destId="{061CC5D2-4B22-459F-95C3-CA872C8FAA96}" srcOrd="2" destOrd="0" parTransId="{44076914-EE33-47F3-AEA1-AC1669943BDB}" sibTransId="{DD418DD8-28C4-478B-B143-AB05F99C9F1D}"/>
    <dgm:cxn modelId="{DD0A7ED0-CE30-45B7-A911-B24407538571}" srcId="{85274B77-3AFB-477A-9A70-CEB409C1D303}" destId="{0757DFC7-4990-4AD3-8260-0A60EC9D3D10}" srcOrd="0" destOrd="0" parTransId="{85E122A7-C171-49F2-BB41-B9713B34ADAC}" sibTransId="{E57557CC-9974-409B-A87B-FD7048FEF77A}"/>
    <dgm:cxn modelId="{6D5F4B22-839C-4168-92E9-0DA98B9240D4}" srcId="{C0A80542-2C1D-47BB-AC57-630157AAD4D5}" destId="{6743236B-0E21-413C-9369-9C77C67CFC9A}" srcOrd="0" destOrd="0" parTransId="{8E7EFA1D-6A43-4B7A-A799-D0B68104093D}" sibTransId="{D3F72D25-5DDF-48C5-B64E-9E32A08467F5}"/>
    <dgm:cxn modelId="{1AC9A6CB-72C9-4FBD-9BED-28BFDFE62D88}" srcId="{061CC5D2-4B22-459F-95C3-CA872C8FAA96}" destId="{2A44FE2C-EC5F-433E-84C0-E6D0A1A18931}" srcOrd="0" destOrd="0" parTransId="{57EF1B48-46C3-45F5-8AB4-26DF3C520AB3}" sibTransId="{532B9C76-5B3B-43FE-BCF6-01ACB35B61A5}"/>
    <dgm:cxn modelId="{E3E2C536-D036-42EC-A3E4-737544BD1D8F}" type="presOf" srcId="{904A264B-AE06-4DD9-A0B1-1CE089DC1B4D}" destId="{47DCCAD3-51E6-4F97-AB8B-6C0330B7B9C6}" srcOrd="0" destOrd="0" presId="urn:microsoft.com/office/officeart/2005/8/layout/vList2"/>
    <dgm:cxn modelId="{756E5116-0F59-41E5-9662-5146564A2979}" type="presParOf" srcId="{9B180264-F106-48A1-AF77-96C51A9568FB}" destId="{F3080DE5-4904-4011-8E4D-0189E3D40260}" srcOrd="0" destOrd="0" presId="urn:microsoft.com/office/officeart/2005/8/layout/vList2"/>
    <dgm:cxn modelId="{03619B86-66A8-412A-9815-2DEECA021618}" type="presParOf" srcId="{9B180264-F106-48A1-AF77-96C51A9568FB}" destId="{47DCCAD3-51E6-4F97-AB8B-6C0330B7B9C6}" srcOrd="1" destOrd="0" presId="urn:microsoft.com/office/officeart/2005/8/layout/vList2"/>
    <dgm:cxn modelId="{F3CD5C0F-5149-4A12-A2E8-B51952E8BC03}" type="presParOf" srcId="{9B180264-F106-48A1-AF77-96C51A9568FB}" destId="{EC703239-FC8E-40F2-B851-B844F4087EF5}" srcOrd="2" destOrd="0" presId="urn:microsoft.com/office/officeart/2005/8/layout/vList2"/>
    <dgm:cxn modelId="{FB03F777-C02D-4FB2-A9C6-E7F2D72FB6F4}" type="presParOf" srcId="{9B180264-F106-48A1-AF77-96C51A9568FB}" destId="{41F31D98-4934-466D-B6EB-56026F284D2F}" srcOrd="3" destOrd="0" presId="urn:microsoft.com/office/officeart/2005/8/layout/vList2"/>
    <dgm:cxn modelId="{7909FE55-D0B0-4524-B505-89F9674AE5BD}" type="presParOf" srcId="{9B180264-F106-48A1-AF77-96C51A9568FB}" destId="{FC3374DA-FC63-41B1-AA16-AFB15D40A3C1}" srcOrd="4" destOrd="0" presId="urn:microsoft.com/office/officeart/2005/8/layout/vList2"/>
    <dgm:cxn modelId="{AD398E12-4E7C-4D61-88D0-7C947014F369}" type="presParOf" srcId="{9B180264-F106-48A1-AF77-96C51A9568FB}" destId="{CF6D2C45-1928-4ECA-8C3C-868AB8F7F80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07B293-A3E2-42F1-9257-EB1EED0F4D2F}" type="doc">
      <dgm:prSet loTypeId="urn:microsoft.com/office/officeart/2005/8/layout/radial3" loCatId="cycle" qsTypeId="urn:microsoft.com/office/officeart/2005/8/quickstyle/simple4" qsCatId="simple" csTypeId="urn:microsoft.com/office/officeart/2005/8/colors/colorful1#1" csCatId="colorful" phldr="1"/>
      <dgm:spPr/>
      <dgm:t>
        <a:bodyPr/>
        <a:lstStyle/>
        <a:p>
          <a:endParaRPr lang="en-US"/>
        </a:p>
      </dgm:t>
    </dgm:pt>
    <dgm:pt modelId="{7A574745-AC9F-41CD-B3BD-12E618DF45B1}">
      <dgm:prSet phldrT="[Text]" custT="1"/>
      <dgm:spPr>
        <a:ln>
          <a:solidFill>
            <a:schemeClr val="tx1"/>
          </a:solidFill>
        </a:ln>
      </dgm:spPr>
      <dgm:t>
        <a:bodyPr/>
        <a:lstStyle/>
        <a:p>
          <a:r>
            <a:rPr lang="en-US" sz="2800" b="1" dirty="0">
              <a:latin typeface="+mj-lt"/>
            </a:rPr>
            <a:t>Risky Alcohol Use </a:t>
          </a:r>
        </a:p>
      </dgm:t>
    </dgm:pt>
    <dgm:pt modelId="{DF1938CA-05C2-4629-84D0-00ECA31C1130}" type="parTrans" cxnId="{2FA5FEEF-6547-4B15-AB4F-35F896C6BB68}">
      <dgm:prSet/>
      <dgm:spPr/>
      <dgm:t>
        <a:bodyPr/>
        <a:lstStyle/>
        <a:p>
          <a:endParaRPr lang="en-US"/>
        </a:p>
      </dgm:t>
    </dgm:pt>
    <dgm:pt modelId="{AD9F2C8F-3F50-4735-89CC-81CA1C4E583F}" type="sibTrans" cxnId="{2FA5FEEF-6547-4B15-AB4F-35F896C6BB68}">
      <dgm:prSet/>
      <dgm:spPr/>
      <dgm:t>
        <a:bodyPr/>
        <a:lstStyle/>
        <a:p>
          <a:endParaRPr lang="en-US"/>
        </a:p>
      </dgm:t>
    </dgm:pt>
    <dgm:pt modelId="{8F56C0DF-B8AE-41D2-8DB0-60A6AFF6AB0C}">
      <dgm:prSet phldrT="[Text]" custT="1"/>
      <dgm:spPr>
        <a:ln>
          <a:solidFill>
            <a:schemeClr val="tx1"/>
          </a:solidFill>
        </a:ln>
      </dgm:spPr>
      <dgm:t>
        <a:bodyPr/>
        <a:lstStyle/>
        <a:p>
          <a:r>
            <a:rPr lang="en-US" sz="1800" b="1" dirty="0">
              <a:latin typeface="+mj-lt"/>
            </a:rPr>
            <a:t>Brief </a:t>
          </a:r>
          <a:r>
            <a:rPr lang="en-US" sz="1700" b="1" dirty="0">
              <a:latin typeface="+mj-lt"/>
            </a:rPr>
            <a:t>Intervention</a:t>
          </a:r>
        </a:p>
      </dgm:t>
    </dgm:pt>
    <dgm:pt modelId="{3BD02DDA-0DBD-428A-9028-194384D3A188}" type="parTrans" cxnId="{29613BE2-9065-4B52-BB60-16BDBD4D7E2B}">
      <dgm:prSet/>
      <dgm:spPr/>
      <dgm:t>
        <a:bodyPr/>
        <a:lstStyle/>
        <a:p>
          <a:endParaRPr lang="en-US"/>
        </a:p>
      </dgm:t>
    </dgm:pt>
    <dgm:pt modelId="{B57E73CF-2E31-42A4-B65D-C6EAA6686647}" type="sibTrans" cxnId="{29613BE2-9065-4B52-BB60-16BDBD4D7E2B}">
      <dgm:prSet/>
      <dgm:spPr/>
      <dgm:t>
        <a:bodyPr/>
        <a:lstStyle/>
        <a:p>
          <a:endParaRPr lang="en-US"/>
        </a:p>
      </dgm:t>
    </dgm:pt>
    <dgm:pt modelId="{FDF41F7A-2AE7-4769-A90D-61C46948CF0F}">
      <dgm:prSet phldrT="[Text]" custT="1"/>
      <dgm:spPr>
        <a:ln>
          <a:solidFill>
            <a:schemeClr val="tx1"/>
          </a:solidFill>
        </a:ln>
      </dgm:spPr>
      <dgm:t>
        <a:bodyPr/>
        <a:lstStyle/>
        <a:p>
          <a:r>
            <a:rPr lang="en-US" sz="1800" b="1">
              <a:latin typeface="+mj-lt"/>
            </a:rPr>
            <a:t>Mutual help groups</a:t>
          </a:r>
        </a:p>
      </dgm:t>
    </dgm:pt>
    <dgm:pt modelId="{D419B119-FA33-48C5-A213-B3E0D69230FA}" type="parTrans" cxnId="{C9843877-ADEA-49E1-8ACD-33ECFB3D8C7F}">
      <dgm:prSet/>
      <dgm:spPr/>
      <dgm:t>
        <a:bodyPr/>
        <a:lstStyle/>
        <a:p>
          <a:endParaRPr lang="en-US"/>
        </a:p>
      </dgm:t>
    </dgm:pt>
    <dgm:pt modelId="{07190C6C-906B-4292-8C8C-740F77953199}" type="sibTrans" cxnId="{C9843877-ADEA-49E1-8ACD-33ECFB3D8C7F}">
      <dgm:prSet/>
      <dgm:spPr/>
      <dgm:t>
        <a:bodyPr/>
        <a:lstStyle/>
        <a:p>
          <a:endParaRPr lang="en-US"/>
        </a:p>
      </dgm:t>
    </dgm:pt>
    <dgm:pt modelId="{848301EB-40E5-42D0-A450-377E2D563DF9}">
      <dgm:prSet phldrT="[Text]" custT="1"/>
      <dgm:spPr>
        <a:ln>
          <a:solidFill>
            <a:schemeClr val="tx1"/>
          </a:solidFill>
        </a:ln>
      </dgm:spPr>
      <dgm:t>
        <a:bodyPr/>
        <a:lstStyle/>
        <a:p>
          <a:r>
            <a:rPr lang="en-US" sz="1700" b="1" dirty="0">
              <a:latin typeface="+mj-lt"/>
            </a:rPr>
            <a:t>Pharmacotherapy</a:t>
          </a:r>
        </a:p>
      </dgm:t>
    </dgm:pt>
    <dgm:pt modelId="{CD6A4BAE-F96A-47D8-8E02-D54ACAE9C917}" type="parTrans" cxnId="{66BEE636-4BEA-4FC8-A6BB-9AFF35C71DC2}">
      <dgm:prSet/>
      <dgm:spPr/>
      <dgm:t>
        <a:bodyPr/>
        <a:lstStyle/>
        <a:p>
          <a:endParaRPr lang="en-US"/>
        </a:p>
      </dgm:t>
    </dgm:pt>
    <dgm:pt modelId="{CA9F55B5-F59D-4C4A-B054-1D5E79D69A00}" type="sibTrans" cxnId="{66BEE636-4BEA-4FC8-A6BB-9AFF35C71DC2}">
      <dgm:prSet/>
      <dgm:spPr/>
      <dgm:t>
        <a:bodyPr/>
        <a:lstStyle/>
        <a:p>
          <a:endParaRPr lang="en-US"/>
        </a:p>
      </dgm:t>
    </dgm:pt>
    <dgm:pt modelId="{8FEAC787-3C6C-4876-8410-A1A2981CEFB8}">
      <dgm:prSet phldrT="[Text]" custT="1"/>
      <dgm:spPr>
        <a:ln>
          <a:solidFill>
            <a:schemeClr val="tx1"/>
          </a:solidFill>
        </a:ln>
      </dgm:spPr>
      <dgm:t>
        <a:bodyPr/>
        <a:lstStyle/>
        <a:p>
          <a:r>
            <a:rPr lang="en-US" sz="1800" b="1" dirty="0">
              <a:latin typeface="+mj-lt"/>
            </a:rPr>
            <a:t>Specialty Care</a:t>
          </a:r>
        </a:p>
      </dgm:t>
    </dgm:pt>
    <dgm:pt modelId="{1DDBF560-7186-4AA9-85BD-A41E78545959}" type="parTrans" cxnId="{E32993A3-6E1B-4927-82F2-68AE857BE9C3}">
      <dgm:prSet/>
      <dgm:spPr/>
      <dgm:t>
        <a:bodyPr/>
        <a:lstStyle/>
        <a:p>
          <a:endParaRPr lang="en-US"/>
        </a:p>
      </dgm:t>
    </dgm:pt>
    <dgm:pt modelId="{AE6EA7BC-3619-4DD9-AF60-DC298A02D919}" type="sibTrans" cxnId="{E32993A3-6E1B-4927-82F2-68AE857BE9C3}">
      <dgm:prSet/>
      <dgm:spPr/>
      <dgm:t>
        <a:bodyPr/>
        <a:lstStyle/>
        <a:p>
          <a:endParaRPr lang="en-US"/>
        </a:p>
      </dgm:t>
    </dgm:pt>
    <dgm:pt modelId="{C7F0251F-6806-4EB4-A813-49154D73739B}" type="pres">
      <dgm:prSet presAssocID="{C807B293-A3E2-42F1-9257-EB1EED0F4D2F}" presName="composite" presStyleCnt="0">
        <dgm:presLayoutVars>
          <dgm:chMax val="1"/>
          <dgm:dir/>
          <dgm:resizeHandles val="exact"/>
        </dgm:presLayoutVars>
      </dgm:prSet>
      <dgm:spPr/>
      <dgm:t>
        <a:bodyPr/>
        <a:lstStyle/>
        <a:p>
          <a:endParaRPr lang="en-US"/>
        </a:p>
      </dgm:t>
    </dgm:pt>
    <dgm:pt modelId="{2C05E5EE-B14E-430F-8A06-8F1FA440D6E0}" type="pres">
      <dgm:prSet presAssocID="{C807B293-A3E2-42F1-9257-EB1EED0F4D2F}" presName="radial" presStyleCnt="0">
        <dgm:presLayoutVars>
          <dgm:animLvl val="ctr"/>
        </dgm:presLayoutVars>
      </dgm:prSet>
      <dgm:spPr/>
    </dgm:pt>
    <dgm:pt modelId="{99BAF597-DBF8-480D-80B5-021A475ED291}" type="pres">
      <dgm:prSet presAssocID="{7A574745-AC9F-41CD-B3BD-12E618DF45B1}" presName="centerShape" presStyleLbl="vennNode1" presStyleIdx="0" presStyleCnt="5" custScaleX="108976" custScaleY="100776"/>
      <dgm:spPr/>
      <dgm:t>
        <a:bodyPr/>
        <a:lstStyle/>
        <a:p>
          <a:endParaRPr lang="en-US"/>
        </a:p>
      </dgm:t>
    </dgm:pt>
    <dgm:pt modelId="{626EB7F5-EEC4-44A4-B076-3F656FE88928}" type="pres">
      <dgm:prSet presAssocID="{8F56C0DF-B8AE-41D2-8DB0-60A6AFF6AB0C}" presName="node" presStyleLbl="vennNode1" presStyleIdx="1" presStyleCnt="5" custScaleX="195204" custScaleY="146875" custRadScaleRad="104423" custRadScaleInc="-673">
        <dgm:presLayoutVars>
          <dgm:bulletEnabled val="1"/>
        </dgm:presLayoutVars>
      </dgm:prSet>
      <dgm:spPr/>
      <dgm:t>
        <a:bodyPr/>
        <a:lstStyle/>
        <a:p>
          <a:endParaRPr lang="en-US"/>
        </a:p>
      </dgm:t>
    </dgm:pt>
    <dgm:pt modelId="{C814885F-70C2-44C3-B1D8-829CA2A69586}" type="pres">
      <dgm:prSet presAssocID="{FDF41F7A-2AE7-4769-A90D-61C46948CF0F}" presName="node" presStyleLbl="vennNode1" presStyleIdx="2" presStyleCnt="5" custScaleX="169418" custScaleY="162836" custRadScaleRad="127610">
        <dgm:presLayoutVars>
          <dgm:bulletEnabled val="1"/>
        </dgm:presLayoutVars>
      </dgm:prSet>
      <dgm:spPr/>
      <dgm:t>
        <a:bodyPr/>
        <a:lstStyle/>
        <a:p>
          <a:endParaRPr lang="en-US"/>
        </a:p>
      </dgm:t>
    </dgm:pt>
    <dgm:pt modelId="{B6CC2D26-6801-4240-846C-454104970556}" type="pres">
      <dgm:prSet presAssocID="{848301EB-40E5-42D0-A450-377E2D563DF9}" presName="node" presStyleLbl="vennNode1" presStyleIdx="3" presStyleCnt="5" custScaleX="283943" custScaleY="151346" custRadScaleRad="99155" custRadScaleInc="-709">
        <dgm:presLayoutVars>
          <dgm:bulletEnabled val="1"/>
        </dgm:presLayoutVars>
      </dgm:prSet>
      <dgm:spPr/>
      <dgm:t>
        <a:bodyPr/>
        <a:lstStyle/>
        <a:p>
          <a:endParaRPr lang="en-US"/>
        </a:p>
      </dgm:t>
    </dgm:pt>
    <dgm:pt modelId="{894AA9C1-8F60-4B58-8C00-2C75E3B2EF08}" type="pres">
      <dgm:prSet presAssocID="{8FEAC787-3C6C-4876-8410-A1A2981CEFB8}" presName="node" presStyleLbl="vennNode1" presStyleIdx="4" presStyleCnt="5" custScaleX="165970" custScaleY="160783" custRadScaleRad="135380" custRadScaleInc="-1558">
        <dgm:presLayoutVars>
          <dgm:bulletEnabled val="1"/>
        </dgm:presLayoutVars>
      </dgm:prSet>
      <dgm:spPr/>
      <dgm:t>
        <a:bodyPr/>
        <a:lstStyle/>
        <a:p>
          <a:endParaRPr lang="en-US"/>
        </a:p>
      </dgm:t>
    </dgm:pt>
  </dgm:ptLst>
  <dgm:cxnLst>
    <dgm:cxn modelId="{2FA5FEEF-6547-4B15-AB4F-35F896C6BB68}" srcId="{C807B293-A3E2-42F1-9257-EB1EED0F4D2F}" destId="{7A574745-AC9F-41CD-B3BD-12E618DF45B1}" srcOrd="0" destOrd="0" parTransId="{DF1938CA-05C2-4629-84D0-00ECA31C1130}" sibTransId="{AD9F2C8F-3F50-4735-89CC-81CA1C4E583F}"/>
    <dgm:cxn modelId="{8D4AEBC0-198B-4614-B18D-EA5E586C07C8}" type="presOf" srcId="{848301EB-40E5-42D0-A450-377E2D563DF9}" destId="{B6CC2D26-6801-4240-846C-454104970556}" srcOrd="0" destOrd="0" presId="urn:microsoft.com/office/officeart/2005/8/layout/radial3"/>
    <dgm:cxn modelId="{085E7E43-6ACF-43C2-88D8-C0F36FB0B20F}" type="presOf" srcId="{C807B293-A3E2-42F1-9257-EB1EED0F4D2F}" destId="{C7F0251F-6806-4EB4-A813-49154D73739B}" srcOrd="0" destOrd="0" presId="urn:microsoft.com/office/officeart/2005/8/layout/radial3"/>
    <dgm:cxn modelId="{E32993A3-6E1B-4927-82F2-68AE857BE9C3}" srcId="{7A574745-AC9F-41CD-B3BD-12E618DF45B1}" destId="{8FEAC787-3C6C-4876-8410-A1A2981CEFB8}" srcOrd="3" destOrd="0" parTransId="{1DDBF560-7186-4AA9-85BD-A41E78545959}" sibTransId="{AE6EA7BC-3619-4DD9-AF60-DC298A02D919}"/>
    <dgm:cxn modelId="{767C5B6B-FDB0-4C0A-9E95-34B361DA3673}" type="presOf" srcId="{7A574745-AC9F-41CD-B3BD-12E618DF45B1}" destId="{99BAF597-DBF8-480D-80B5-021A475ED291}" srcOrd="0" destOrd="0" presId="urn:microsoft.com/office/officeart/2005/8/layout/radial3"/>
    <dgm:cxn modelId="{66BEE636-4BEA-4FC8-A6BB-9AFF35C71DC2}" srcId="{7A574745-AC9F-41CD-B3BD-12E618DF45B1}" destId="{848301EB-40E5-42D0-A450-377E2D563DF9}" srcOrd="2" destOrd="0" parTransId="{CD6A4BAE-F96A-47D8-8E02-D54ACAE9C917}" sibTransId="{CA9F55B5-F59D-4C4A-B054-1D5E79D69A00}"/>
    <dgm:cxn modelId="{930BE386-03FC-4AA2-BDFF-EF095EB902A4}" type="presOf" srcId="{8FEAC787-3C6C-4876-8410-A1A2981CEFB8}" destId="{894AA9C1-8F60-4B58-8C00-2C75E3B2EF08}" srcOrd="0" destOrd="0" presId="urn:microsoft.com/office/officeart/2005/8/layout/radial3"/>
    <dgm:cxn modelId="{29613BE2-9065-4B52-BB60-16BDBD4D7E2B}" srcId="{7A574745-AC9F-41CD-B3BD-12E618DF45B1}" destId="{8F56C0DF-B8AE-41D2-8DB0-60A6AFF6AB0C}" srcOrd="0" destOrd="0" parTransId="{3BD02DDA-0DBD-428A-9028-194384D3A188}" sibTransId="{B57E73CF-2E31-42A4-B65D-C6EAA6686647}"/>
    <dgm:cxn modelId="{28249571-EBD5-4BD1-B9D4-C0888D068E6A}" type="presOf" srcId="{8F56C0DF-B8AE-41D2-8DB0-60A6AFF6AB0C}" destId="{626EB7F5-EEC4-44A4-B076-3F656FE88928}" srcOrd="0" destOrd="0" presId="urn:microsoft.com/office/officeart/2005/8/layout/radial3"/>
    <dgm:cxn modelId="{C9843877-ADEA-49E1-8ACD-33ECFB3D8C7F}" srcId="{7A574745-AC9F-41CD-B3BD-12E618DF45B1}" destId="{FDF41F7A-2AE7-4769-A90D-61C46948CF0F}" srcOrd="1" destOrd="0" parTransId="{D419B119-FA33-48C5-A213-B3E0D69230FA}" sibTransId="{07190C6C-906B-4292-8C8C-740F77953199}"/>
    <dgm:cxn modelId="{AEA62334-A55E-44C2-A844-03B6B4D6F3A0}" type="presOf" srcId="{FDF41F7A-2AE7-4769-A90D-61C46948CF0F}" destId="{C814885F-70C2-44C3-B1D8-829CA2A69586}" srcOrd="0" destOrd="0" presId="urn:microsoft.com/office/officeart/2005/8/layout/radial3"/>
    <dgm:cxn modelId="{979FF1AC-4765-43F7-90F8-F2D9E8295991}" type="presParOf" srcId="{C7F0251F-6806-4EB4-A813-49154D73739B}" destId="{2C05E5EE-B14E-430F-8A06-8F1FA440D6E0}" srcOrd="0" destOrd="0" presId="urn:microsoft.com/office/officeart/2005/8/layout/radial3"/>
    <dgm:cxn modelId="{ECD71A0D-BB99-4620-994B-02BD4512BA24}" type="presParOf" srcId="{2C05E5EE-B14E-430F-8A06-8F1FA440D6E0}" destId="{99BAF597-DBF8-480D-80B5-021A475ED291}" srcOrd="0" destOrd="0" presId="urn:microsoft.com/office/officeart/2005/8/layout/radial3"/>
    <dgm:cxn modelId="{54AF9597-54B7-4ED6-A27C-37A165F4981C}" type="presParOf" srcId="{2C05E5EE-B14E-430F-8A06-8F1FA440D6E0}" destId="{626EB7F5-EEC4-44A4-B076-3F656FE88928}" srcOrd="1" destOrd="0" presId="urn:microsoft.com/office/officeart/2005/8/layout/radial3"/>
    <dgm:cxn modelId="{46B1E68B-E741-4539-8142-0CB57427B524}" type="presParOf" srcId="{2C05E5EE-B14E-430F-8A06-8F1FA440D6E0}" destId="{C814885F-70C2-44C3-B1D8-829CA2A69586}" srcOrd="2" destOrd="0" presId="urn:microsoft.com/office/officeart/2005/8/layout/radial3"/>
    <dgm:cxn modelId="{536C60D4-7AD7-4F7C-AC7B-84E91DCDB8EF}" type="presParOf" srcId="{2C05E5EE-B14E-430F-8A06-8F1FA440D6E0}" destId="{B6CC2D26-6801-4240-846C-454104970556}" srcOrd="3" destOrd="0" presId="urn:microsoft.com/office/officeart/2005/8/layout/radial3"/>
    <dgm:cxn modelId="{21040B08-9CF2-42D3-A89A-B62A13B347A4}" type="presParOf" srcId="{2C05E5EE-B14E-430F-8A06-8F1FA440D6E0}" destId="{894AA9C1-8F60-4B58-8C00-2C75E3B2EF0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9B26A6-A6AA-4E12-B3B6-AA702B871FF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251519A6-B76E-44BE-AF73-E05A4AA0B28F}">
      <dgm:prSet custT="1"/>
      <dgm:spPr/>
      <dgm:t>
        <a:bodyPr/>
        <a:lstStyle/>
        <a:p>
          <a:pPr rtl="0"/>
          <a:r>
            <a:rPr lang="en-US" sz="1500" b="1" dirty="0"/>
            <a:t>1. Pre-Contemplation</a:t>
          </a:r>
        </a:p>
      </dgm:t>
    </dgm:pt>
    <dgm:pt modelId="{2E7ADBB3-3D8F-41FD-9377-A5BCF43A8272}" type="parTrans" cxnId="{286CDD95-AB48-4022-8BF5-E7E82A40FBEA}">
      <dgm:prSet/>
      <dgm:spPr/>
      <dgm:t>
        <a:bodyPr/>
        <a:lstStyle/>
        <a:p>
          <a:endParaRPr lang="en-US" sz="1500"/>
        </a:p>
      </dgm:t>
    </dgm:pt>
    <dgm:pt modelId="{C32D1F1D-E428-4FFD-9143-DCAACEEEFADD}" type="sibTrans" cxnId="{286CDD95-AB48-4022-8BF5-E7E82A40FBEA}">
      <dgm:prSet/>
      <dgm:spPr/>
      <dgm:t>
        <a:bodyPr/>
        <a:lstStyle/>
        <a:p>
          <a:endParaRPr lang="en-US" sz="1500"/>
        </a:p>
      </dgm:t>
    </dgm:pt>
    <dgm:pt modelId="{D2C43C88-A632-4742-BD21-9797ED3B87DA}">
      <dgm:prSet custT="1"/>
      <dgm:spPr/>
      <dgm:t>
        <a:bodyPr/>
        <a:lstStyle/>
        <a:p>
          <a:pPr rtl="0"/>
          <a:r>
            <a:rPr lang="en-US" sz="1500" b="1" dirty="0"/>
            <a:t>2. Contemplation</a:t>
          </a:r>
        </a:p>
      </dgm:t>
    </dgm:pt>
    <dgm:pt modelId="{FC56341A-314B-4C85-9879-85FF6CD533F2}" type="parTrans" cxnId="{811DE78B-89D6-4E54-9CB7-36BB7C5618A0}">
      <dgm:prSet/>
      <dgm:spPr/>
      <dgm:t>
        <a:bodyPr/>
        <a:lstStyle/>
        <a:p>
          <a:endParaRPr lang="en-US" sz="1500"/>
        </a:p>
      </dgm:t>
    </dgm:pt>
    <dgm:pt modelId="{27F40BA0-2A65-4C1E-BA1C-D49149A2BCA8}" type="sibTrans" cxnId="{811DE78B-89D6-4E54-9CB7-36BB7C5618A0}">
      <dgm:prSet/>
      <dgm:spPr/>
      <dgm:t>
        <a:bodyPr/>
        <a:lstStyle/>
        <a:p>
          <a:endParaRPr lang="en-US" sz="1500"/>
        </a:p>
      </dgm:t>
    </dgm:pt>
    <dgm:pt modelId="{0128D075-D199-46AC-A841-679055447FEE}">
      <dgm:prSet custT="1"/>
      <dgm:spPr/>
      <dgm:t>
        <a:bodyPr/>
        <a:lstStyle/>
        <a:p>
          <a:pPr rtl="0"/>
          <a:r>
            <a:rPr lang="en-US" sz="1500" b="1" dirty="0"/>
            <a:t>3. Preparation</a:t>
          </a:r>
        </a:p>
      </dgm:t>
    </dgm:pt>
    <dgm:pt modelId="{E38E2E9A-9A8B-47C7-8709-5CD6DF3F6869}" type="parTrans" cxnId="{1C7CCF2A-B0E8-4B07-9D62-B68B0658E976}">
      <dgm:prSet/>
      <dgm:spPr/>
      <dgm:t>
        <a:bodyPr/>
        <a:lstStyle/>
        <a:p>
          <a:endParaRPr lang="en-US" sz="1500"/>
        </a:p>
      </dgm:t>
    </dgm:pt>
    <dgm:pt modelId="{9D8B570A-CC2B-4DCE-B63D-0B07731121A7}" type="sibTrans" cxnId="{1C7CCF2A-B0E8-4B07-9D62-B68B0658E976}">
      <dgm:prSet/>
      <dgm:spPr/>
      <dgm:t>
        <a:bodyPr/>
        <a:lstStyle/>
        <a:p>
          <a:endParaRPr lang="en-US" sz="1500"/>
        </a:p>
      </dgm:t>
    </dgm:pt>
    <dgm:pt modelId="{D402AC36-F0C9-43E6-95FB-6F45C7E43A1A}">
      <dgm:prSet custT="1"/>
      <dgm:spPr/>
      <dgm:t>
        <a:bodyPr/>
        <a:lstStyle/>
        <a:p>
          <a:pPr rtl="0"/>
          <a:r>
            <a:rPr lang="en-US" sz="1500" b="1" dirty="0"/>
            <a:t>4. Action</a:t>
          </a:r>
        </a:p>
      </dgm:t>
    </dgm:pt>
    <dgm:pt modelId="{7DA854F0-1512-4621-94B6-0D33F1BF432F}" type="parTrans" cxnId="{DBA60FA9-2DE0-4FAC-B263-C16606E77763}">
      <dgm:prSet/>
      <dgm:spPr/>
      <dgm:t>
        <a:bodyPr/>
        <a:lstStyle/>
        <a:p>
          <a:endParaRPr lang="en-US" sz="1500"/>
        </a:p>
      </dgm:t>
    </dgm:pt>
    <dgm:pt modelId="{4D158BBC-A994-4A02-9433-32C7E5C7D3E9}" type="sibTrans" cxnId="{DBA60FA9-2DE0-4FAC-B263-C16606E77763}">
      <dgm:prSet/>
      <dgm:spPr/>
      <dgm:t>
        <a:bodyPr/>
        <a:lstStyle/>
        <a:p>
          <a:endParaRPr lang="en-US" sz="1500"/>
        </a:p>
      </dgm:t>
    </dgm:pt>
    <dgm:pt modelId="{E82D8823-197A-486F-9C47-2D66A6B03382}">
      <dgm:prSet custT="1"/>
      <dgm:spPr/>
      <dgm:t>
        <a:bodyPr/>
        <a:lstStyle/>
        <a:p>
          <a:pPr rtl="0"/>
          <a:r>
            <a:rPr lang="en-US" sz="1500" b="1" dirty="0"/>
            <a:t>5. Maintenance </a:t>
          </a:r>
        </a:p>
      </dgm:t>
    </dgm:pt>
    <dgm:pt modelId="{414D41B7-5042-4D6E-B5CD-CFB05AFA74AD}" type="parTrans" cxnId="{61437E84-DBF5-46C3-B8FF-A3DD4319E495}">
      <dgm:prSet/>
      <dgm:spPr/>
      <dgm:t>
        <a:bodyPr/>
        <a:lstStyle/>
        <a:p>
          <a:endParaRPr lang="en-US" sz="1500"/>
        </a:p>
      </dgm:t>
    </dgm:pt>
    <dgm:pt modelId="{91B362FA-156A-4036-817F-DC7CC63C3CAC}" type="sibTrans" cxnId="{61437E84-DBF5-46C3-B8FF-A3DD4319E495}">
      <dgm:prSet/>
      <dgm:spPr/>
      <dgm:t>
        <a:bodyPr/>
        <a:lstStyle/>
        <a:p>
          <a:endParaRPr lang="en-US" sz="1500"/>
        </a:p>
      </dgm:t>
    </dgm:pt>
    <dgm:pt modelId="{4EFC810D-B929-4797-B554-E82688885FAF}">
      <dgm:prSet/>
      <dgm:spPr/>
      <dgm:t>
        <a:bodyPr/>
        <a:lstStyle/>
        <a:p>
          <a:endParaRPr lang="en-US" sz="1500"/>
        </a:p>
      </dgm:t>
    </dgm:pt>
    <dgm:pt modelId="{C0414E4E-B181-4AF8-8379-54D82689CC6E}" type="parTrans" cxnId="{C238C67C-F679-4987-880A-407D4C8D2F14}">
      <dgm:prSet/>
      <dgm:spPr/>
      <dgm:t>
        <a:bodyPr/>
        <a:lstStyle/>
        <a:p>
          <a:endParaRPr lang="en-US" sz="1500"/>
        </a:p>
      </dgm:t>
    </dgm:pt>
    <dgm:pt modelId="{BFD0475E-5047-4D68-9C0B-4F36705A1D77}" type="sibTrans" cxnId="{C238C67C-F679-4987-880A-407D4C8D2F14}">
      <dgm:prSet/>
      <dgm:spPr/>
      <dgm:t>
        <a:bodyPr/>
        <a:lstStyle/>
        <a:p>
          <a:endParaRPr lang="en-US" sz="1500"/>
        </a:p>
      </dgm:t>
    </dgm:pt>
    <dgm:pt modelId="{600A57CD-008A-4BE7-AD05-1C8316323B8D}" type="pres">
      <dgm:prSet presAssocID="{1F9B26A6-A6AA-4E12-B3B6-AA702B871FF9}" presName="arrowDiagram" presStyleCnt="0">
        <dgm:presLayoutVars>
          <dgm:chMax val="5"/>
          <dgm:dir/>
          <dgm:resizeHandles val="exact"/>
        </dgm:presLayoutVars>
      </dgm:prSet>
      <dgm:spPr/>
      <dgm:t>
        <a:bodyPr/>
        <a:lstStyle/>
        <a:p>
          <a:endParaRPr lang="en-US"/>
        </a:p>
      </dgm:t>
    </dgm:pt>
    <dgm:pt modelId="{09225E47-4E5F-4004-85AA-E781B64C6ABA}" type="pres">
      <dgm:prSet presAssocID="{1F9B26A6-A6AA-4E12-B3B6-AA702B871FF9}" presName="arrow" presStyleLbl="bgShp" presStyleIdx="0" presStyleCnt="1" custScaleX="104671" custLinFactNeighborX="-511"/>
      <dgm:spPr/>
    </dgm:pt>
    <dgm:pt modelId="{F99980F5-4529-4B4C-92EC-DF79A201D5D7}" type="pres">
      <dgm:prSet presAssocID="{1F9B26A6-A6AA-4E12-B3B6-AA702B871FF9}" presName="arrowDiagram5" presStyleCnt="0"/>
      <dgm:spPr/>
    </dgm:pt>
    <dgm:pt modelId="{1DE23D18-A638-4017-BED6-A6A5101AB2CE}" type="pres">
      <dgm:prSet presAssocID="{251519A6-B76E-44BE-AF73-E05A4AA0B28F}" presName="bullet5a" presStyleLbl="node1" presStyleIdx="0" presStyleCnt="5"/>
      <dgm:spPr/>
    </dgm:pt>
    <dgm:pt modelId="{9F649DB4-EF62-44A7-9644-10EB189AF555}" type="pres">
      <dgm:prSet presAssocID="{251519A6-B76E-44BE-AF73-E05A4AA0B28F}" presName="textBox5a" presStyleLbl="revTx" presStyleIdx="0" presStyleCnt="5" custScaleX="268989" custScaleY="67259" custLinFactNeighborX="50752" custLinFactNeighborY="-1146">
        <dgm:presLayoutVars>
          <dgm:bulletEnabled val="1"/>
        </dgm:presLayoutVars>
      </dgm:prSet>
      <dgm:spPr/>
      <dgm:t>
        <a:bodyPr/>
        <a:lstStyle/>
        <a:p>
          <a:endParaRPr lang="en-US"/>
        </a:p>
      </dgm:t>
    </dgm:pt>
    <dgm:pt modelId="{36DC62F5-B962-424E-925D-E901F14158C9}" type="pres">
      <dgm:prSet presAssocID="{D2C43C88-A632-4742-BD21-9797ED3B87DA}" presName="bullet5b" presStyleLbl="node1" presStyleIdx="1" presStyleCnt="5"/>
      <dgm:spPr/>
    </dgm:pt>
    <dgm:pt modelId="{94F8EFB0-490E-43B8-BD0A-61A79788D2C7}" type="pres">
      <dgm:prSet presAssocID="{D2C43C88-A632-4742-BD21-9797ED3B87DA}" presName="textBox5b" presStyleLbl="revTx" presStyleIdx="1" presStyleCnt="5" custScaleX="156593" custScaleY="87445" custLinFactNeighborX="18485" custLinFactNeighborY="878">
        <dgm:presLayoutVars>
          <dgm:bulletEnabled val="1"/>
        </dgm:presLayoutVars>
      </dgm:prSet>
      <dgm:spPr/>
      <dgm:t>
        <a:bodyPr/>
        <a:lstStyle/>
        <a:p>
          <a:endParaRPr lang="en-US"/>
        </a:p>
      </dgm:t>
    </dgm:pt>
    <dgm:pt modelId="{7FBB268E-2046-419E-BEBC-23875F8CEB0E}" type="pres">
      <dgm:prSet presAssocID="{0128D075-D199-46AC-A841-679055447FEE}" presName="bullet5c" presStyleLbl="node1" presStyleIdx="2" presStyleCnt="5"/>
      <dgm:spPr/>
    </dgm:pt>
    <dgm:pt modelId="{CD6E5B9E-4B0D-4FEE-BA4C-DE149EDCC879}" type="pres">
      <dgm:prSet presAssocID="{0128D075-D199-46AC-A841-679055447FEE}" presName="textBox5c" presStyleLbl="revTx" presStyleIdx="2" presStyleCnt="5" custScaleX="116501" custScaleY="17620" custLinFactNeighborX="-883" custLinFactNeighborY="-34994">
        <dgm:presLayoutVars>
          <dgm:bulletEnabled val="1"/>
        </dgm:presLayoutVars>
      </dgm:prSet>
      <dgm:spPr/>
      <dgm:t>
        <a:bodyPr/>
        <a:lstStyle/>
        <a:p>
          <a:endParaRPr lang="en-US"/>
        </a:p>
      </dgm:t>
    </dgm:pt>
    <dgm:pt modelId="{89FB9969-49FD-41E4-8F35-8F9AE6FF9D8D}" type="pres">
      <dgm:prSet presAssocID="{D402AC36-F0C9-43E6-95FB-6F45C7E43A1A}" presName="bullet5d" presStyleLbl="node1" presStyleIdx="3" presStyleCnt="5"/>
      <dgm:spPr/>
    </dgm:pt>
    <dgm:pt modelId="{5064F037-2855-4ACE-B64D-E96272B9B9A7}" type="pres">
      <dgm:prSet presAssocID="{D402AC36-F0C9-43E6-95FB-6F45C7E43A1A}" presName="textBox5d" presStyleLbl="revTx" presStyleIdx="3" presStyleCnt="5" custScaleY="36515" custLinFactNeighborX="-10228" custLinFactNeighborY="-23063">
        <dgm:presLayoutVars>
          <dgm:bulletEnabled val="1"/>
        </dgm:presLayoutVars>
      </dgm:prSet>
      <dgm:spPr/>
      <dgm:t>
        <a:bodyPr/>
        <a:lstStyle/>
        <a:p>
          <a:endParaRPr lang="en-US"/>
        </a:p>
      </dgm:t>
    </dgm:pt>
    <dgm:pt modelId="{0B2A21C2-627D-4D3C-AA2A-9C316A7D1EB4}" type="pres">
      <dgm:prSet presAssocID="{E82D8823-197A-486F-9C47-2D66A6B03382}" presName="bullet5e" presStyleLbl="node1" presStyleIdx="4" presStyleCnt="5"/>
      <dgm:spPr/>
    </dgm:pt>
    <dgm:pt modelId="{30E39A28-012C-43D8-96A8-181D4612C7EE}" type="pres">
      <dgm:prSet presAssocID="{E82D8823-197A-486F-9C47-2D66A6B03382}" presName="textBox5e" presStyleLbl="revTx" presStyleIdx="4" presStyleCnt="5" custScaleX="140404" custScaleY="33942" custLinFactNeighborX="-3956" custLinFactNeighborY="-22683">
        <dgm:presLayoutVars>
          <dgm:bulletEnabled val="1"/>
        </dgm:presLayoutVars>
      </dgm:prSet>
      <dgm:spPr/>
      <dgm:t>
        <a:bodyPr/>
        <a:lstStyle/>
        <a:p>
          <a:endParaRPr lang="en-US"/>
        </a:p>
      </dgm:t>
    </dgm:pt>
  </dgm:ptLst>
  <dgm:cxnLst>
    <dgm:cxn modelId="{811DE78B-89D6-4E54-9CB7-36BB7C5618A0}" srcId="{1F9B26A6-A6AA-4E12-B3B6-AA702B871FF9}" destId="{D2C43C88-A632-4742-BD21-9797ED3B87DA}" srcOrd="1" destOrd="0" parTransId="{FC56341A-314B-4C85-9879-85FF6CD533F2}" sibTransId="{27F40BA0-2A65-4C1E-BA1C-D49149A2BCA8}"/>
    <dgm:cxn modelId="{6A514319-1A97-404C-9553-30E00E445B31}" type="presOf" srcId="{0128D075-D199-46AC-A841-679055447FEE}" destId="{CD6E5B9E-4B0D-4FEE-BA4C-DE149EDCC879}" srcOrd="0" destOrd="0" presId="urn:microsoft.com/office/officeart/2005/8/layout/arrow2"/>
    <dgm:cxn modelId="{61437E84-DBF5-46C3-B8FF-A3DD4319E495}" srcId="{1F9B26A6-A6AA-4E12-B3B6-AA702B871FF9}" destId="{E82D8823-197A-486F-9C47-2D66A6B03382}" srcOrd="4" destOrd="0" parTransId="{414D41B7-5042-4D6E-B5CD-CFB05AFA74AD}" sibTransId="{91B362FA-156A-4036-817F-DC7CC63C3CAC}"/>
    <dgm:cxn modelId="{B1A37876-B1FF-40C8-8481-2B372AD2C63F}" type="presOf" srcId="{1F9B26A6-A6AA-4E12-B3B6-AA702B871FF9}" destId="{600A57CD-008A-4BE7-AD05-1C8316323B8D}" srcOrd="0" destOrd="0" presId="urn:microsoft.com/office/officeart/2005/8/layout/arrow2"/>
    <dgm:cxn modelId="{2D7CA608-7D17-4EC9-8E8A-64B4B7163D02}" type="presOf" srcId="{D402AC36-F0C9-43E6-95FB-6F45C7E43A1A}" destId="{5064F037-2855-4ACE-B64D-E96272B9B9A7}" srcOrd="0" destOrd="0" presId="urn:microsoft.com/office/officeart/2005/8/layout/arrow2"/>
    <dgm:cxn modelId="{1C7CCF2A-B0E8-4B07-9D62-B68B0658E976}" srcId="{1F9B26A6-A6AA-4E12-B3B6-AA702B871FF9}" destId="{0128D075-D199-46AC-A841-679055447FEE}" srcOrd="2" destOrd="0" parTransId="{E38E2E9A-9A8B-47C7-8709-5CD6DF3F6869}" sibTransId="{9D8B570A-CC2B-4DCE-B63D-0B07731121A7}"/>
    <dgm:cxn modelId="{C238C67C-F679-4987-880A-407D4C8D2F14}" srcId="{1F9B26A6-A6AA-4E12-B3B6-AA702B871FF9}" destId="{4EFC810D-B929-4797-B554-E82688885FAF}" srcOrd="5" destOrd="0" parTransId="{C0414E4E-B181-4AF8-8379-54D82689CC6E}" sibTransId="{BFD0475E-5047-4D68-9C0B-4F36705A1D77}"/>
    <dgm:cxn modelId="{286CDD95-AB48-4022-8BF5-E7E82A40FBEA}" srcId="{1F9B26A6-A6AA-4E12-B3B6-AA702B871FF9}" destId="{251519A6-B76E-44BE-AF73-E05A4AA0B28F}" srcOrd="0" destOrd="0" parTransId="{2E7ADBB3-3D8F-41FD-9377-A5BCF43A8272}" sibTransId="{C32D1F1D-E428-4FFD-9143-DCAACEEEFADD}"/>
    <dgm:cxn modelId="{7D7548F0-3A9A-4344-9DE2-EB377EF1AE97}" type="presOf" srcId="{251519A6-B76E-44BE-AF73-E05A4AA0B28F}" destId="{9F649DB4-EF62-44A7-9644-10EB189AF555}" srcOrd="0" destOrd="0" presId="urn:microsoft.com/office/officeart/2005/8/layout/arrow2"/>
    <dgm:cxn modelId="{453B85E8-A2D8-4D81-B76E-33BE9E58982F}" type="presOf" srcId="{E82D8823-197A-486F-9C47-2D66A6B03382}" destId="{30E39A28-012C-43D8-96A8-181D4612C7EE}" srcOrd="0" destOrd="0" presId="urn:microsoft.com/office/officeart/2005/8/layout/arrow2"/>
    <dgm:cxn modelId="{86C4DE26-27D1-455C-B2D0-27E9AE76EC92}" type="presOf" srcId="{D2C43C88-A632-4742-BD21-9797ED3B87DA}" destId="{94F8EFB0-490E-43B8-BD0A-61A79788D2C7}" srcOrd="0" destOrd="0" presId="urn:microsoft.com/office/officeart/2005/8/layout/arrow2"/>
    <dgm:cxn modelId="{DBA60FA9-2DE0-4FAC-B263-C16606E77763}" srcId="{1F9B26A6-A6AA-4E12-B3B6-AA702B871FF9}" destId="{D402AC36-F0C9-43E6-95FB-6F45C7E43A1A}" srcOrd="3" destOrd="0" parTransId="{7DA854F0-1512-4621-94B6-0D33F1BF432F}" sibTransId="{4D158BBC-A994-4A02-9433-32C7E5C7D3E9}"/>
    <dgm:cxn modelId="{53C61834-867C-4277-95DA-DD46C5D386EE}" type="presParOf" srcId="{600A57CD-008A-4BE7-AD05-1C8316323B8D}" destId="{09225E47-4E5F-4004-85AA-E781B64C6ABA}" srcOrd="0" destOrd="0" presId="urn:microsoft.com/office/officeart/2005/8/layout/arrow2"/>
    <dgm:cxn modelId="{A2D7C783-F74D-4B4B-A435-3CC0979587F7}" type="presParOf" srcId="{600A57CD-008A-4BE7-AD05-1C8316323B8D}" destId="{F99980F5-4529-4B4C-92EC-DF79A201D5D7}" srcOrd="1" destOrd="0" presId="urn:microsoft.com/office/officeart/2005/8/layout/arrow2"/>
    <dgm:cxn modelId="{767815C7-D5A2-40D3-9B59-1AC03AF8B202}" type="presParOf" srcId="{F99980F5-4529-4B4C-92EC-DF79A201D5D7}" destId="{1DE23D18-A638-4017-BED6-A6A5101AB2CE}" srcOrd="0" destOrd="0" presId="urn:microsoft.com/office/officeart/2005/8/layout/arrow2"/>
    <dgm:cxn modelId="{4CDDD0F1-059B-4EAE-8BA3-9C16F76ACC85}" type="presParOf" srcId="{F99980F5-4529-4B4C-92EC-DF79A201D5D7}" destId="{9F649DB4-EF62-44A7-9644-10EB189AF555}" srcOrd="1" destOrd="0" presId="urn:microsoft.com/office/officeart/2005/8/layout/arrow2"/>
    <dgm:cxn modelId="{7823D578-46FC-42F2-B788-12E8AF0031C1}" type="presParOf" srcId="{F99980F5-4529-4B4C-92EC-DF79A201D5D7}" destId="{36DC62F5-B962-424E-925D-E901F14158C9}" srcOrd="2" destOrd="0" presId="urn:microsoft.com/office/officeart/2005/8/layout/arrow2"/>
    <dgm:cxn modelId="{CDFF02E2-15A0-4405-99E3-CC4E5A24F63F}" type="presParOf" srcId="{F99980F5-4529-4B4C-92EC-DF79A201D5D7}" destId="{94F8EFB0-490E-43B8-BD0A-61A79788D2C7}" srcOrd="3" destOrd="0" presId="urn:microsoft.com/office/officeart/2005/8/layout/arrow2"/>
    <dgm:cxn modelId="{CDB1C1FC-B0A7-4722-9B7F-B168EEB37350}" type="presParOf" srcId="{F99980F5-4529-4B4C-92EC-DF79A201D5D7}" destId="{7FBB268E-2046-419E-BEBC-23875F8CEB0E}" srcOrd="4" destOrd="0" presId="urn:microsoft.com/office/officeart/2005/8/layout/arrow2"/>
    <dgm:cxn modelId="{3D290EBE-0737-4635-8B1C-F89855FDA01E}" type="presParOf" srcId="{F99980F5-4529-4B4C-92EC-DF79A201D5D7}" destId="{CD6E5B9E-4B0D-4FEE-BA4C-DE149EDCC879}" srcOrd="5" destOrd="0" presId="urn:microsoft.com/office/officeart/2005/8/layout/arrow2"/>
    <dgm:cxn modelId="{7CCAA60D-934B-49AA-B3E8-96E5AB70E0E2}" type="presParOf" srcId="{F99980F5-4529-4B4C-92EC-DF79A201D5D7}" destId="{89FB9969-49FD-41E4-8F35-8F9AE6FF9D8D}" srcOrd="6" destOrd="0" presId="urn:microsoft.com/office/officeart/2005/8/layout/arrow2"/>
    <dgm:cxn modelId="{5C79671B-E069-4EFF-88A9-A5B7CA251527}" type="presParOf" srcId="{F99980F5-4529-4B4C-92EC-DF79A201D5D7}" destId="{5064F037-2855-4ACE-B64D-E96272B9B9A7}" srcOrd="7" destOrd="0" presId="urn:microsoft.com/office/officeart/2005/8/layout/arrow2"/>
    <dgm:cxn modelId="{A221A973-E1C4-454D-A1D7-B5627D9CB27D}" type="presParOf" srcId="{F99980F5-4529-4B4C-92EC-DF79A201D5D7}" destId="{0B2A21C2-627D-4D3C-AA2A-9C316A7D1EB4}" srcOrd="8" destOrd="0" presId="urn:microsoft.com/office/officeart/2005/8/layout/arrow2"/>
    <dgm:cxn modelId="{EA7F292C-B474-4B6D-8FD9-7A646D15DC7F}" type="presParOf" srcId="{F99980F5-4529-4B4C-92EC-DF79A201D5D7}" destId="{30E39A28-012C-43D8-96A8-181D4612C7EE}"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E3AFD-5FE7-425D-972F-F46F31A58E8C}">
      <dsp:nvSpPr>
        <dsp:cNvPr id="0" name=""/>
        <dsp:cNvSpPr/>
      </dsp:nvSpPr>
      <dsp:spPr>
        <a:xfrm>
          <a:off x="0" y="0"/>
          <a:ext cx="74980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3EE95-20D4-45A9-9555-9A9D02F51C41}">
      <dsp:nvSpPr>
        <dsp:cNvPr id="0" name=""/>
        <dsp:cNvSpPr/>
      </dsp:nvSpPr>
      <dsp:spPr>
        <a:xfrm flipH="1">
          <a:off x="0" y="0"/>
          <a:ext cx="360506" cy="4483000"/>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endParaRPr lang="en-US" sz="2800" kern="1200" dirty="0">
            <a:solidFill>
              <a:schemeClr val="tx1"/>
            </a:solidFill>
          </a:endParaRPr>
        </a:p>
      </dsp:txBody>
      <dsp:txXfrm>
        <a:off x="0" y="0"/>
        <a:ext cx="360506" cy="4483000"/>
      </dsp:txXfrm>
    </dsp:sp>
    <dsp:sp modelId="{426E2264-79EE-43C7-A7F8-4D678B8DB2C9}">
      <dsp:nvSpPr>
        <dsp:cNvPr id="0" name=""/>
        <dsp:cNvSpPr/>
      </dsp:nvSpPr>
      <dsp:spPr>
        <a:xfrm>
          <a:off x="459138" y="92045"/>
          <a:ext cx="5161739" cy="691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ts val="1200"/>
            </a:spcAft>
          </a:pPr>
          <a:r>
            <a:rPr lang="en-US" sz="2400" kern="1200" dirty="0"/>
            <a:t>  - </a:t>
          </a:r>
          <a:r>
            <a:rPr lang="en-US" sz="2200" kern="1200" dirty="0"/>
            <a:t>Unable to stop using</a:t>
          </a:r>
        </a:p>
      </dsp:txBody>
      <dsp:txXfrm>
        <a:off x="459138" y="92045"/>
        <a:ext cx="5161739" cy="691430"/>
      </dsp:txXfrm>
    </dsp:sp>
    <dsp:sp modelId="{268EEECE-14E6-4C5B-BA60-0A42A63003A1}">
      <dsp:nvSpPr>
        <dsp:cNvPr id="0" name=""/>
        <dsp:cNvSpPr/>
      </dsp:nvSpPr>
      <dsp:spPr>
        <a:xfrm>
          <a:off x="360506" y="783476"/>
          <a:ext cx="52603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A4A609-7031-4173-8806-30A6A4291FFA}">
      <dsp:nvSpPr>
        <dsp:cNvPr id="0" name=""/>
        <dsp:cNvSpPr/>
      </dsp:nvSpPr>
      <dsp:spPr>
        <a:xfrm>
          <a:off x="459138" y="875522"/>
          <a:ext cx="5161739" cy="73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ts val="1200"/>
            </a:spcAft>
          </a:pPr>
          <a:r>
            <a:rPr lang="en-US" sz="2400" kern="1200" dirty="0"/>
            <a:t>  - </a:t>
          </a:r>
          <a:r>
            <a:rPr lang="en-US" sz="2200" kern="1200" dirty="0"/>
            <a:t>Hard to control behavior</a:t>
          </a:r>
        </a:p>
      </dsp:txBody>
      <dsp:txXfrm>
        <a:off x="459138" y="875522"/>
        <a:ext cx="5161739" cy="732630"/>
      </dsp:txXfrm>
    </dsp:sp>
    <dsp:sp modelId="{615F80D2-3C73-4E34-9163-775210FF55DD}">
      <dsp:nvSpPr>
        <dsp:cNvPr id="0" name=""/>
        <dsp:cNvSpPr/>
      </dsp:nvSpPr>
      <dsp:spPr>
        <a:xfrm>
          <a:off x="360506" y="1608153"/>
          <a:ext cx="52603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1C30C5-0EE7-4C0C-90CA-88238667467D}">
      <dsp:nvSpPr>
        <dsp:cNvPr id="0" name=""/>
        <dsp:cNvSpPr/>
      </dsp:nvSpPr>
      <dsp:spPr>
        <a:xfrm>
          <a:off x="459138" y="1700199"/>
          <a:ext cx="5161739" cy="76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ts val="1200"/>
            </a:spcAft>
          </a:pPr>
          <a:r>
            <a:rPr lang="en-US" sz="2400" kern="1200" dirty="0"/>
            <a:t>  - </a:t>
          </a:r>
          <a:r>
            <a:rPr lang="en-US" sz="2200" kern="1200" dirty="0"/>
            <a:t>Craving</a:t>
          </a:r>
        </a:p>
      </dsp:txBody>
      <dsp:txXfrm>
        <a:off x="459138" y="1700199"/>
        <a:ext cx="5161739" cy="769320"/>
      </dsp:txXfrm>
    </dsp:sp>
    <dsp:sp modelId="{00C98EF6-2C6B-4842-BC85-4E2F8170C33E}">
      <dsp:nvSpPr>
        <dsp:cNvPr id="0" name=""/>
        <dsp:cNvSpPr/>
      </dsp:nvSpPr>
      <dsp:spPr>
        <a:xfrm>
          <a:off x="360506" y="2469519"/>
          <a:ext cx="52603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0BC1A1-C2FC-4D07-AA4E-0867CEBAA5D2}">
      <dsp:nvSpPr>
        <dsp:cNvPr id="0" name=""/>
        <dsp:cNvSpPr/>
      </dsp:nvSpPr>
      <dsp:spPr>
        <a:xfrm>
          <a:off x="459138" y="2561565"/>
          <a:ext cx="6575488" cy="813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ts val="1200"/>
            </a:spcAft>
          </a:pPr>
          <a:r>
            <a:rPr lang="en-US" sz="2400" kern="1200" dirty="0"/>
            <a:t>  - </a:t>
          </a:r>
          <a:r>
            <a:rPr lang="en-US" sz="2200" kern="1200" dirty="0"/>
            <a:t>Doesn’t fully understand impact on relationships</a:t>
          </a:r>
        </a:p>
      </dsp:txBody>
      <dsp:txXfrm>
        <a:off x="459138" y="2561565"/>
        <a:ext cx="6575488" cy="813907"/>
      </dsp:txXfrm>
    </dsp:sp>
    <dsp:sp modelId="{3E11BF05-D700-48A1-8E23-6A6AD6172635}">
      <dsp:nvSpPr>
        <dsp:cNvPr id="0" name=""/>
        <dsp:cNvSpPr/>
      </dsp:nvSpPr>
      <dsp:spPr>
        <a:xfrm>
          <a:off x="360506" y="3375473"/>
          <a:ext cx="52603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6E28F7-9B02-4790-8AFE-32FB851AFB5E}">
      <dsp:nvSpPr>
        <dsp:cNvPr id="0" name=""/>
        <dsp:cNvSpPr/>
      </dsp:nvSpPr>
      <dsp:spPr>
        <a:xfrm>
          <a:off x="459138" y="3467519"/>
          <a:ext cx="7035812" cy="91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ts val="1200"/>
            </a:spcAft>
          </a:pPr>
          <a:r>
            <a:rPr lang="en-US" sz="2400" kern="1200" dirty="0"/>
            <a:t>  - Unhelpful emotions (e.g., shame, guilt)</a:t>
          </a:r>
          <a:endParaRPr lang="en-US" sz="2200" b="0" kern="1200" dirty="0"/>
        </a:p>
      </dsp:txBody>
      <dsp:txXfrm>
        <a:off x="459138" y="3467519"/>
        <a:ext cx="7035812" cy="918287"/>
      </dsp:txXfrm>
    </dsp:sp>
    <dsp:sp modelId="{A85545B2-312F-4CBC-9D19-1EF684BB41E7}">
      <dsp:nvSpPr>
        <dsp:cNvPr id="0" name=""/>
        <dsp:cNvSpPr/>
      </dsp:nvSpPr>
      <dsp:spPr>
        <a:xfrm>
          <a:off x="360506" y="4385806"/>
          <a:ext cx="52603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24779-0FFB-4A79-BDEB-A674CAC32FA3}">
      <dsp:nvSpPr>
        <dsp:cNvPr id="0" name=""/>
        <dsp:cNvSpPr/>
      </dsp:nvSpPr>
      <dsp:spPr>
        <a:xfrm>
          <a:off x="0" y="869520"/>
          <a:ext cx="3470037" cy="414081"/>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E489D92-A870-4888-B9E7-19D4A684E858}">
      <dsp:nvSpPr>
        <dsp:cNvPr id="0" name=""/>
        <dsp:cNvSpPr/>
      </dsp:nvSpPr>
      <dsp:spPr>
        <a:xfrm>
          <a:off x="117793" y="0"/>
          <a:ext cx="7627446" cy="100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ctr" defTabSz="889000" rtl="0">
            <a:lnSpc>
              <a:spcPct val="90000"/>
            </a:lnSpc>
            <a:spcBef>
              <a:spcPct val="0"/>
            </a:spcBef>
            <a:spcAft>
              <a:spcPct val="35000"/>
            </a:spcAft>
          </a:pPr>
          <a:r>
            <a:rPr lang="en-US" sz="2000" kern="1200" dirty="0">
              <a:latin typeface="+mn-lt"/>
            </a:rPr>
            <a:t>*Alcohol, nicotine, other drugs and pathological gambling-                             affect the </a:t>
          </a:r>
          <a:r>
            <a:rPr lang="en-US" sz="2000" b="1" u="sng" kern="1200" dirty="0">
              <a:latin typeface="+mn-lt"/>
            </a:rPr>
            <a:t>same reward circuitry</a:t>
          </a:r>
          <a:r>
            <a:rPr lang="en-US" sz="2000" u="sng" kern="1200" dirty="0">
              <a:latin typeface="+mn-lt"/>
            </a:rPr>
            <a:t> </a:t>
          </a:r>
          <a:r>
            <a:rPr lang="en-US" sz="2000" kern="1200" dirty="0">
              <a:latin typeface="+mn-lt"/>
            </a:rPr>
            <a:t>that is used to reinforce                    natural behaviors such as eating and having sex</a:t>
          </a:r>
        </a:p>
      </dsp:txBody>
      <dsp:txXfrm>
        <a:off x="117793" y="0"/>
        <a:ext cx="7627446" cy="1001696"/>
      </dsp:txXfrm>
    </dsp:sp>
    <dsp:sp modelId="{4416F2DB-FDA2-43EE-B4AF-EA5B6ECFE6BF}">
      <dsp:nvSpPr>
        <dsp:cNvPr id="0" name=""/>
        <dsp:cNvSpPr/>
      </dsp:nvSpPr>
      <dsp:spPr>
        <a:xfrm>
          <a:off x="1082627" y="1253320"/>
          <a:ext cx="6046931" cy="1756194"/>
        </a:xfrm>
        <a:prstGeom prst="ellipse">
          <a:avLst/>
        </a:prstGeom>
        <a:solidFill>
          <a:schemeClr val="accent1">
            <a:hueOff val="0"/>
            <a:satOff val="0"/>
            <a:lumOff val="0"/>
            <a:alpha val="26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F46057F-44B9-4F6A-A97D-574ED78E4ABE}">
      <dsp:nvSpPr>
        <dsp:cNvPr id="0" name=""/>
        <dsp:cNvSpPr/>
      </dsp:nvSpPr>
      <dsp:spPr>
        <a:xfrm>
          <a:off x="1788131" y="1625560"/>
          <a:ext cx="4513093" cy="100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ctr" defTabSz="977900" rtl="0">
            <a:lnSpc>
              <a:spcPct val="90000"/>
            </a:lnSpc>
            <a:spcBef>
              <a:spcPct val="0"/>
            </a:spcBef>
            <a:spcAft>
              <a:spcPct val="35000"/>
            </a:spcAft>
          </a:pPr>
          <a:r>
            <a:rPr lang="en-US" sz="2200" b="1" u="none" kern="1200" dirty="0">
              <a:latin typeface="Palatino Linotype" panose="02040502050505030304" pitchFamily="18" charset="0"/>
            </a:rPr>
            <a:t>*Genetic factors account for 50-60%</a:t>
          </a:r>
          <a:r>
            <a:rPr lang="en-US" sz="2200" b="0" u="none" kern="1200" dirty="0">
              <a:latin typeface="Palatino Linotype" panose="02040502050505030304" pitchFamily="18" charset="0"/>
            </a:rPr>
            <a:t> of the likelihood </a:t>
          </a:r>
          <a:r>
            <a:rPr lang="en-US" sz="2200" kern="1200" dirty="0">
              <a:latin typeface="Palatino Linotype" panose="02040502050505030304" pitchFamily="18" charset="0"/>
            </a:rPr>
            <a:t>that an individual will develop addiction</a:t>
          </a:r>
        </a:p>
      </dsp:txBody>
      <dsp:txXfrm>
        <a:off x="1788131" y="1625560"/>
        <a:ext cx="4513093" cy="1001696"/>
      </dsp:txXfrm>
    </dsp:sp>
    <dsp:sp modelId="{22228427-BD0C-4754-9D19-CB1999DA970F}">
      <dsp:nvSpPr>
        <dsp:cNvPr id="0" name=""/>
        <dsp:cNvSpPr/>
      </dsp:nvSpPr>
      <dsp:spPr>
        <a:xfrm>
          <a:off x="0" y="3163045"/>
          <a:ext cx="1901520" cy="1001696"/>
        </a:xfrm>
        <a:prstGeom prst="ellipse">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E4406F1-44A6-4FA0-80ED-16CF2AC8F6B5}">
      <dsp:nvSpPr>
        <dsp:cNvPr id="0" name=""/>
        <dsp:cNvSpPr/>
      </dsp:nvSpPr>
      <dsp:spPr>
        <a:xfrm>
          <a:off x="177754" y="3258912"/>
          <a:ext cx="7885207" cy="80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ctr" defTabSz="977900" rtl="0">
            <a:lnSpc>
              <a:spcPct val="90000"/>
            </a:lnSpc>
            <a:spcBef>
              <a:spcPct val="0"/>
            </a:spcBef>
            <a:spcAft>
              <a:spcPct val="35000"/>
            </a:spcAft>
          </a:pPr>
          <a:r>
            <a:rPr lang="en-US" sz="2200" b="1" u="none" kern="1200" dirty="0">
              <a:latin typeface="+mn-lt"/>
            </a:rPr>
            <a:t>* Resiliency factors </a:t>
          </a:r>
          <a:r>
            <a:rPr lang="en-US" sz="2200" kern="1200" dirty="0">
              <a:latin typeface="+mn-lt"/>
            </a:rPr>
            <a:t>can affect the extent to which genetic predispositions lead to addiction</a:t>
          </a:r>
        </a:p>
      </dsp:txBody>
      <dsp:txXfrm>
        <a:off x="177754" y="3258912"/>
        <a:ext cx="7885207" cy="809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80DE5-4904-4011-8E4D-0189E3D40260}">
      <dsp:nvSpPr>
        <dsp:cNvPr id="0" name=""/>
        <dsp:cNvSpPr/>
      </dsp:nvSpPr>
      <dsp:spPr>
        <a:xfrm>
          <a:off x="0" y="0"/>
          <a:ext cx="8229600" cy="49333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solidFill>
                <a:schemeClr val="tx1"/>
              </a:solidFill>
            </a:rPr>
            <a:t>Rate (excluding tobacco)</a:t>
          </a:r>
          <a:endParaRPr lang="en-US" sz="2000" kern="1200" dirty="0">
            <a:solidFill>
              <a:schemeClr val="tx1"/>
            </a:solidFill>
          </a:endParaRPr>
        </a:p>
      </dsp:txBody>
      <dsp:txXfrm>
        <a:off x="24082" y="24082"/>
        <a:ext cx="8181436" cy="445166"/>
      </dsp:txXfrm>
    </dsp:sp>
    <dsp:sp modelId="{47DCCAD3-51E6-4F97-AB8B-6C0330B7B9C6}">
      <dsp:nvSpPr>
        <dsp:cNvPr id="0" name=""/>
        <dsp:cNvSpPr/>
      </dsp:nvSpPr>
      <dsp:spPr>
        <a:xfrm>
          <a:off x="0" y="546084"/>
          <a:ext cx="82296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b="1" kern="1200" dirty="0"/>
            <a:t>   </a:t>
          </a:r>
          <a:r>
            <a:rPr lang="en-US" sz="1600" b="1" u="sng" kern="1200" dirty="0"/>
            <a:t>8-9%</a:t>
          </a:r>
          <a:r>
            <a:rPr lang="en-US" sz="1600" b="0" u="sng" kern="1200" dirty="0"/>
            <a:t> </a:t>
          </a:r>
          <a:r>
            <a:rPr lang="en-US" sz="1600" b="0" kern="1200" dirty="0"/>
            <a:t>….  Or about 1 in 12</a:t>
          </a:r>
        </a:p>
      </dsp:txBody>
      <dsp:txXfrm>
        <a:off x="0" y="546084"/>
        <a:ext cx="8229600" cy="1026720"/>
      </dsp:txXfrm>
    </dsp:sp>
    <dsp:sp modelId="{EC703239-FC8E-40F2-B851-B844F4087EF5}">
      <dsp:nvSpPr>
        <dsp:cNvPr id="0" name=""/>
        <dsp:cNvSpPr/>
      </dsp:nvSpPr>
      <dsp:spPr>
        <a:xfrm>
          <a:off x="0" y="1144549"/>
          <a:ext cx="8229600" cy="417888"/>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u="none" kern="1200" dirty="0">
              <a:solidFill>
                <a:schemeClr val="tx1"/>
              </a:solidFill>
            </a:rPr>
            <a:t>Lifetime Risk</a:t>
          </a:r>
        </a:p>
      </dsp:txBody>
      <dsp:txXfrm>
        <a:off x="20400" y="1164949"/>
        <a:ext cx="8188800" cy="377088"/>
      </dsp:txXfrm>
    </dsp:sp>
    <dsp:sp modelId="{41F31D98-4934-466D-B6EB-56026F284D2F}">
      <dsp:nvSpPr>
        <dsp:cNvPr id="0" name=""/>
        <dsp:cNvSpPr/>
      </dsp:nvSpPr>
      <dsp:spPr>
        <a:xfrm>
          <a:off x="0" y="1588067"/>
          <a:ext cx="8229600" cy="699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b="1" u="sng" kern="1200" dirty="0">
              <a:solidFill>
                <a:schemeClr val="tx1"/>
              </a:solidFill>
            </a:rPr>
            <a:t>1 in 4 </a:t>
          </a:r>
          <a:r>
            <a:rPr lang="en-US" sz="1600" b="0" u="none" kern="1200" dirty="0">
              <a:solidFill>
                <a:schemeClr val="tx1"/>
              </a:solidFill>
            </a:rPr>
            <a:t>Americans </a:t>
          </a:r>
          <a:r>
            <a:rPr lang="en-US" sz="1600" b="0" kern="1200" dirty="0"/>
            <a:t>will develop a “non-tobacco” SUD over the course of their lifetime</a:t>
          </a:r>
        </a:p>
      </dsp:txBody>
      <dsp:txXfrm>
        <a:off x="0" y="1588067"/>
        <a:ext cx="8229600" cy="699381"/>
      </dsp:txXfrm>
    </dsp:sp>
    <dsp:sp modelId="{FC3374DA-FC63-41B1-AA16-AFB15D40A3C1}">
      <dsp:nvSpPr>
        <dsp:cNvPr id="0" name=""/>
        <dsp:cNvSpPr/>
      </dsp:nvSpPr>
      <dsp:spPr>
        <a:xfrm>
          <a:off x="0" y="2273996"/>
          <a:ext cx="8229600" cy="514743"/>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ts val="0"/>
            </a:spcAft>
          </a:pPr>
          <a:r>
            <a:rPr lang="en-US" sz="2000" b="1" kern="1200" dirty="0">
              <a:solidFill>
                <a:schemeClr val="tx1"/>
              </a:solidFill>
            </a:rPr>
            <a:t>Type of Substance</a:t>
          </a:r>
        </a:p>
      </dsp:txBody>
      <dsp:txXfrm>
        <a:off x="25128" y="2299124"/>
        <a:ext cx="8179344" cy="464487"/>
      </dsp:txXfrm>
    </dsp:sp>
    <dsp:sp modelId="{CF6D2C45-1928-4ECA-8C3C-868AB8F7F80F}">
      <dsp:nvSpPr>
        <dsp:cNvPr id="0" name=""/>
        <dsp:cNvSpPr/>
      </dsp:nvSpPr>
      <dsp:spPr>
        <a:xfrm>
          <a:off x="0" y="2847166"/>
          <a:ext cx="82296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Alcohol is the most common</a:t>
          </a:r>
        </a:p>
        <a:p>
          <a:pPr marL="171450" lvl="1" indent="-171450" algn="l" defTabSz="711200" rtl="0">
            <a:lnSpc>
              <a:spcPct val="90000"/>
            </a:lnSpc>
            <a:spcBef>
              <a:spcPct val="0"/>
            </a:spcBef>
            <a:spcAft>
              <a:spcPct val="20000"/>
            </a:spcAft>
            <a:buChar char="••"/>
          </a:pPr>
          <a:r>
            <a:rPr lang="en-US" sz="1600" kern="1200" dirty="0"/>
            <a:t>For 80% AUD only, another 13% with both AUD &amp; another SUD </a:t>
          </a:r>
        </a:p>
      </dsp:txBody>
      <dsp:txXfrm>
        <a:off x="0" y="2847166"/>
        <a:ext cx="8229600" cy="1026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B88F1-4EDB-4618-B4D1-5CF84B07C273}" type="datetimeFigureOut">
              <a:rPr lang="en-US" smtClean="0"/>
              <a:t>3/7/2021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9FD7E-F6A8-4F88-8A5B-9415F7D2FFC2}" type="slidenum">
              <a:rPr lang="en-US" smtClean="0"/>
              <a:t>‹#›</a:t>
            </a:fld>
            <a:endParaRPr lang="en-US"/>
          </a:p>
        </p:txBody>
      </p:sp>
    </p:spTree>
    <p:extLst>
      <p:ext uri="{BB962C8B-B14F-4D97-AF65-F5344CB8AC3E}">
        <p14:creationId xmlns:p14="http://schemas.microsoft.com/office/powerpoint/2010/main" val="257793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t>3</a:t>
            </a:fld>
            <a:endParaRPr lang="en-US"/>
          </a:p>
        </p:txBody>
      </p:sp>
    </p:spTree>
    <p:extLst>
      <p:ext uri="{BB962C8B-B14F-4D97-AF65-F5344CB8AC3E}">
        <p14:creationId xmlns:p14="http://schemas.microsoft.com/office/powerpoint/2010/main" val="250849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t>4</a:t>
            </a:fld>
            <a:endParaRPr lang="en-US"/>
          </a:p>
        </p:txBody>
      </p:sp>
    </p:spTree>
    <p:extLst>
      <p:ext uri="{BB962C8B-B14F-4D97-AF65-F5344CB8AC3E}">
        <p14:creationId xmlns:p14="http://schemas.microsoft.com/office/powerpoint/2010/main" val="70115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0" dirty="0"/>
              <a:t>Individuals may agree to reduce drinking rather than trying for complete abstinence – consider this approach for patients with fewer alcohol-related problems.</a:t>
            </a:r>
            <a:r>
              <a:rPr lang="en-US" b="0" baseline="30000" dirty="0"/>
              <a:t>19</a:t>
            </a:r>
            <a:endParaRPr lang="en-US" b="0" dirty="0"/>
          </a:p>
          <a:p>
            <a:endParaRPr lang="en-US" dirty="0"/>
          </a:p>
        </p:txBody>
      </p:sp>
      <p:sp>
        <p:nvSpPr>
          <p:cNvPr id="4" name="Slide Number Placeholder 3"/>
          <p:cNvSpPr>
            <a:spLocks noGrp="1"/>
          </p:cNvSpPr>
          <p:nvPr>
            <p:ph type="sldNum" sz="quarter" idx="10"/>
          </p:nvPr>
        </p:nvSpPr>
        <p:spPr/>
        <p:txBody>
          <a:bodyPr/>
          <a:lstStyle/>
          <a:p>
            <a:fld id="{C5339D21-65A3-4E19-934F-A5A17DFF9468}"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a:noFill/>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Prescription Opioids,</a:t>
            </a:r>
          </a:p>
          <a:p>
            <a:r>
              <a:rPr lang="en-US" sz="1200" dirty="0"/>
              <a:t>From Appendix D: Facts about Alcohol and Drugs</a:t>
            </a:r>
            <a:endParaRPr lang="en-US" dirty="0"/>
          </a:p>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t>23</a:t>
            </a:fld>
            <a:endParaRPr lang="en-US"/>
          </a:p>
        </p:txBody>
      </p:sp>
    </p:spTree>
    <p:extLst>
      <p:ext uri="{BB962C8B-B14F-4D97-AF65-F5344CB8AC3E}">
        <p14:creationId xmlns:p14="http://schemas.microsoft.com/office/powerpoint/2010/main" val="276952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EMPATHY: understanding of another's feelings: the ability to identify with and understand somebody else's feelings or difficulties</a:t>
            </a:r>
          </a:p>
          <a:p>
            <a:pPr marL="171450" indent="-171450">
              <a:buFontTx/>
              <a:buChar char="-"/>
            </a:pPr>
            <a:r>
              <a:rPr lang="en-US" sz="1200" kern="1200" dirty="0">
                <a:solidFill>
                  <a:schemeClr val="tx1"/>
                </a:solidFill>
                <a:effectLst/>
                <a:latin typeface="+mn-lt"/>
                <a:ea typeface="+mn-ea"/>
                <a:cs typeface="+mn-cs"/>
              </a:rPr>
              <a:t>Emotional piece</a:t>
            </a:r>
          </a:p>
          <a:p>
            <a:pPr marL="171450" indent="-171450">
              <a:buFontTx/>
              <a:buChar char="-"/>
            </a:pPr>
            <a:r>
              <a:rPr lang="en-US" sz="1200" kern="1200" dirty="0">
                <a:solidFill>
                  <a:schemeClr val="tx1"/>
                </a:solidFill>
                <a:effectLst/>
                <a:latin typeface="+mn-lt"/>
                <a:ea typeface="+mn-ea"/>
                <a:cs typeface="+mn-cs"/>
              </a:rPr>
              <a:t>Cognitive</a:t>
            </a:r>
            <a:r>
              <a:rPr lang="en-US" sz="1200" kern="1200" baseline="0" dirty="0">
                <a:solidFill>
                  <a:schemeClr val="tx1"/>
                </a:solidFill>
                <a:effectLst/>
                <a:latin typeface="+mn-lt"/>
                <a:ea typeface="+mn-ea"/>
                <a:cs typeface="+mn-cs"/>
              </a:rPr>
              <a:t> understanding </a:t>
            </a:r>
          </a:p>
          <a:p>
            <a:pPr marL="171450" indent="-171450">
              <a:buFontTx/>
              <a:buChar char="-"/>
            </a:pPr>
            <a:r>
              <a:rPr lang="en-US" sz="1200" kern="1200" baseline="0" dirty="0">
                <a:solidFill>
                  <a:schemeClr val="tx1"/>
                </a:solidFill>
                <a:effectLst/>
                <a:latin typeface="+mn-lt"/>
                <a:ea typeface="+mn-ea"/>
                <a:cs typeface="+mn-cs"/>
              </a:rPr>
              <a:t>ACTION of Empathy</a:t>
            </a:r>
          </a:p>
          <a:p>
            <a:pPr marL="171450" indent="-171450">
              <a:buFontTx/>
              <a:buChar char="-"/>
            </a:pPr>
            <a:endParaRPr lang="en-US" sz="1200" kern="1200" baseline="0" dirty="0">
              <a:solidFill>
                <a:schemeClr val="tx1"/>
              </a:solidFill>
              <a:effectLst/>
              <a:latin typeface="+mn-lt"/>
              <a:ea typeface="+mn-ea"/>
              <a:cs typeface="+mn-cs"/>
            </a:endParaRPr>
          </a:p>
          <a:p>
            <a:pPr marL="171450" indent="-171450">
              <a:buFontTx/>
              <a:buChar char="-"/>
            </a:pPr>
            <a:r>
              <a:rPr lang="en-US" sz="1200" kern="1200" baseline="0" dirty="0">
                <a:solidFill>
                  <a:schemeClr val="tx1"/>
                </a:solidFill>
                <a:effectLst/>
                <a:latin typeface="+mn-lt"/>
                <a:ea typeface="+mn-ea"/>
                <a:cs typeface="+mn-cs"/>
              </a:rPr>
              <a:t>VALIDATION can be a change agent in itself, but more often it is something that sets the </a:t>
            </a:r>
            <a:r>
              <a:rPr lang="en-US" sz="1200" kern="1200" baseline="0">
                <a:solidFill>
                  <a:schemeClr val="tx1"/>
                </a:solidFill>
                <a:effectLst/>
                <a:latin typeface="+mn-lt"/>
                <a:ea typeface="+mn-ea"/>
                <a:cs typeface="+mn-cs"/>
              </a:rPr>
              <a:t>stage very well for change.  </a:t>
            </a:r>
            <a:endParaRPr lang="en-US" sz="120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It is not just something you SHOULD do as a provider.</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492AEA2-06E4-4A53-AB68-32CEC11D0BD2}" type="slidenum">
              <a:rPr lang="en-US" smtClean="0"/>
              <a:pPr/>
              <a:t>27</a:t>
            </a:fld>
            <a:endParaRPr lang="en-US"/>
          </a:p>
        </p:txBody>
      </p:sp>
    </p:spTree>
    <p:extLst>
      <p:ext uri="{BB962C8B-B14F-4D97-AF65-F5344CB8AC3E}">
        <p14:creationId xmlns:p14="http://schemas.microsoft.com/office/powerpoint/2010/main" val="100578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Level 1: Listen with Complete Awareness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Be awake, act interested</a:t>
            </a:r>
          </a:p>
          <a:p>
            <a:r>
              <a:rPr lang="en-US" sz="1200" b="1" kern="1200" dirty="0">
                <a:solidFill>
                  <a:schemeClr val="tx1"/>
                </a:solidFill>
                <a:effectLst/>
                <a:latin typeface="+mn-lt"/>
                <a:ea typeface="+mn-ea"/>
                <a:cs typeface="+mn-cs"/>
              </a:rPr>
              <a:t>Level 2: Accurately Reflect the Client’s Communication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Repeating or rephrasing his or her statements</a:t>
            </a:r>
          </a:p>
          <a:p>
            <a:r>
              <a:rPr lang="en-US" sz="1200" b="1" kern="1200" dirty="0">
                <a:solidFill>
                  <a:schemeClr val="tx1"/>
                </a:solidFill>
                <a:effectLst/>
                <a:latin typeface="+mn-lt"/>
                <a:ea typeface="+mn-ea"/>
                <a:cs typeface="+mn-cs"/>
              </a:rPr>
              <a:t>Level 3: Articulate Non-verbalized Emotions, Thoughts, or Behavior Patterns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Expand client’s hints at emotions/thoughts/behaviors into full-scale elaboration of feeling or experience.</a:t>
            </a:r>
          </a:p>
          <a:p>
            <a:r>
              <a:rPr lang="en-US" sz="1200" b="1" kern="1200" dirty="0">
                <a:solidFill>
                  <a:schemeClr val="tx1"/>
                </a:solidFill>
                <a:effectLst/>
                <a:latin typeface="+mn-lt"/>
                <a:ea typeface="+mn-ea"/>
                <a:cs typeface="+mn-cs"/>
              </a:rPr>
              <a:t>Level 4: Describe How the Client’s Behavior Makes Sense in Terms of Past Learning History or Biology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Family history, biological sensitivities, history of invalidation.</a:t>
            </a:r>
          </a:p>
          <a:p>
            <a:r>
              <a:rPr lang="en-US" sz="1200" b="1" kern="1200" dirty="0">
                <a:solidFill>
                  <a:schemeClr val="tx1"/>
                </a:solidFill>
                <a:effectLst/>
                <a:latin typeface="+mn-lt"/>
                <a:ea typeface="+mn-ea"/>
                <a:cs typeface="+mn-cs"/>
              </a:rPr>
              <a:t>Level 5: Actively Search for the Ways that the Client’s Behavior Makes Sense in the Current Circumstances and Communicate This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Moving past verbal validation to non-verbal</a:t>
            </a:r>
          </a:p>
          <a:p>
            <a:r>
              <a:rPr lang="en-US" sz="1200" b="1" kern="1200" dirty="0">
                <a:solidFill>
                  <a:schemeClr val="tx1"/>
                </a:solidFill>
                <a:effectLst/>
                <a:latin typeface="+mn-lt"/>
                <a:ea typeface="+mn-ea"/>
                <a:cs typeface="+mn-cs"/>
              </a:rPr>
              <a:t>Level 6: Be Radically Genuine</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Sunsets rather than math problems.</a:t>
            </a:r>
          </a:p>
          <a:p>
            <a:pPr marL="0" indent="0">
              <a:buFontTx/>
              <a:buNone/>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Male</a:t>
            </a:r>
            <a:r>
              <a:rPr lang="en-US" sz="1200" kern="1200" baseline="0" dirty="0">
                <a:solidFill>
                  <a:schemeClr val="tx1"/>
                </a:solidFill>
                <a:effectLst/>
                <a:latin typeface="+mn-lt"/>
                <a:ea typeface="+mn-ea"/>
                <a:cs typeface="+mn-cs"/>
              </a:rPr>
              <a:t> providers example.</a:t>
            </a:r>
          </a:p>
          <a:p>
            <a:pPr marL="171450" indent="-171450">
              <a:buFontTx/>
              <a:buChar char="-"/>
            </a:pPr>
            <a:r>
              <a:rPr lang="en-US" sz="1200" kern="1200" baseline="0" dirty="0">
                <a:solidFill>
                  <a:schemeClr val="tx1"/>
                </a:solidFill>
                <a:effectLst/>
                <a:latin typeface="+mn-lt"/>
                <a:ea typeface="+mn-ea"/>
                <a:cs typeface="+mn-cs"/>
              </a:rPr>
              <a:t>Nodding yes.</a:t>
            </a:r>
          </a:p>
          <a:p>
            <a:pPr marL="171450" indent="-171450">
              <a:buFontTx/>
              <a:buChar char="-"/>
            </a:pPr>
            <a:r>
              <a:rPr lang="en-US" sz="1200" kern="1200" baseline="0" dirty="0">
                <a:solidFill>
                  <a:schemeClr val="tx1"/>
                </a:solidFill>
                <a:effectLst/>
                <a:latin typeface="+mn-lt"/>
                <a:ea typeface="+mn-ea"/>
                <a:cs typeface="+mn-cs"/>
              </a:rPr>
              <a:t>Sounds like you are uncomfortable with male providers.</a:t>
            </a:r>
          </a:p>
          <a:p>
            <a:pPr marL="0" indent="0">
              <a:buFontTx/>
              <a:buNone/>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Pt who feels uncomfortable</a:t>
            </a:r>
            <a:r>
              <a:rPr lang="en-US" sz="1200" kern="1200" baseline="0" dirty="0">
                <a:solidFill>
                  <a:schemeClr val="tx1"/>
                </a:solidFill>
                <a:effectLst/>
                <a:latin typeface="+mn-lt"/>
                <a:ea typeface="+mn-ea"/>
                <a:cs typeface="+mn-cs"/>
              </a:rPr>
              <a:t> working with male providers.  </a:t>
            </a:r>
          </a:p>
          <a:p>
            <a:pPr marL="171450" indent="-171450">
              <a:buFontTx/>
              <a:buChar char="-"/>
            </a:pPr>
            <a:r>
              <a:rPr lang="en-US" sz="1200" kern="1200" baseline="0" dirty="0">
                <a:solidFill>
                  <a:schemeClr val="tx1"/>
                </a:solidFill>
                <a:effectLst/>
                <a:latin typeface="+mn-lt"/>
                <a:ea typeface="+mn-ea"/>
                <a:cs typeface="+mn-cs"/>
              </a:rPr>
              <a:t>V4: Makes sense considering your history with men.</a:t>
            </a:r>
          </a:p>
          <a:p>
            <a:pPr marL="171450" indent="-171450">
              <a:buFontTx/>
              <a:buChar char="-"/>
            </a:pPr>
            <a:r>
              <a:rPr lang="en-US" sz="1200" kern="1200" baseline="0" dirty="0">
                <a:solidFill>
                  <a:schemeClr val="tx1"/>
                </a:solidFill>
                <a:effectLst/>
                <a:latin typeface="+mn-lt"/>
                <a:ea typeface="+mn-ea"/>
                <a:cs typeface="+mn-cs"/>
              </a:rPr>
              <a:t>V5: How are you feeling now working with me.  I noticed that you seemed uncomfortable in the room.  Your leg has been bobbing up and down – is that anxiety?  (V3).  Well, that makes sense.  I’m a new male provider who you are being asked to work with for the next 12 weeks – and talk about some of the ways you are suffering in your life.  Yeah… sounds challenging.  Feeling anxious makes some sense.  Are other emotions showing up right now too as you sit with me?  Sadness?  </a:t>
            </a:r>
          </a:p>
          <a:p>
            <a:pPr marL="171450" indent="-171450">
              <a:buFontTx/>
              <a:buChar char="-"/>
            </a:pPr>
            <a:r>
              <a:rPr lang="en-US" sz="1200" kern="1200" baseline="0" dirty="0">
                <a:solidFill>
                  <a:schemeClr val="tx1"/>
                </a:solidFill>
                <a:effectLst/>
                <a:latin typeface="+mn-lt"/>
                <a:ea typeface="+mn-ea"/>
                <a:cs typeface="+mn-cs"/>
              </a:rPr>
              <a:t>Is there anything I can do to help with this process?  </a:t>
            </a:r>
          </a:p>
          <a:p>
            <a:pPr marL="171450" indent="-171450">
              <a:buFontTx/>
              <a:buChar char="-"/>
            </a:pPr>
            <a:r>
              <a:rPr lang="en-US" sz="1200" kern="1200" baseline="0" dirty="0">
                <a:solidFill>
                  <a:schemeClr val="tx1"/>
                </a:solidFill>
                <a:effectLst/>
                <a:latin typeface="+mn-lt"/>
                <a:ea typeface="+mn-ea"/>
                <a:cs typeface="+mn-cs"/>
              </a:rPr>
              <a:t>V6: Crying, getting angry, when a client tells you something painful that has happened to them.  “Openly being the feelings and attitudes which at the moment are flowing in him… able to communicate them if appropriate.  It means the therapist is being himself or herself, not denying himself or herself.”  Sometimes validation is about not trying to fix them and it is about admiring them, about validating the struggles and the resilience in them.  Validating that they rise up every morning and show their face.  </a:t>
            </a:r>
          </a:p>
          <a:p>
            <a:pPr marL="171450" indent="-171450">
              <a:buFontTx/>
              <a:buChar char="-"/>
            </a:pPr>
            <a:endParaRPr lang="en-US" sz="1200" kern="1200" baseline="0" dirty="0">
              <a:solidFill>
                <a:schemeClr val="tx1"/>
              </a:solidFill>
              <a:effectLst/>
              <a:latin typeface="+mn-lt"/>
              <a:ea typeface="+mn-ea"/>
              <a:cs typeface="+mn-cs"/>
            </a:endParaRPr>
          </a:p>
          <a:p>
            <a:pPr marL="0" indent="0">
              <a:buFontTx/>
              <a:buNone/>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Mindreading:  VERY IMPORTANT.</a:t>
            </a:r>
            <a:r>
              <a:rPr lang="en-US" sz="1200" kern="1200" baseline="0" dirty="0">
                <a:solidFill>
                  <a:schemeClr val="tx1"/>
                </a:solidFill>
                <a:effectLst/>
                <a:latin typeface="+mn-lt"/>
                <a:ea typeface="+mn-ea"/>
                <a:cs typeface="+mn-cs"/>
              </a:rPr>
              <a:t>  Opening up a person to different emotional outcomes opens them up to more behavioral options.  Healthy behavior is typically about increasing the number of behavioral options a person has.  Not black or white.  Not angry or not angry… sad is an option… fear too… and irreverence.  </a:t>
            </a:r>
          </a:p>
          <a:p>
            <a:pPr marL="0" indent="0">
              <a:buFontTx/>
              <a:buNone/>
            </a:pPr>
            <a:r>
              <a:rPr lang="en-US" sz="1200" kern="1200" baseline="0" dirty="0" err="1">
                <a:solidFill>
                  <a:schemeClr val="tx1"/>
                </a:solidFill>
                <a:effectLst/>
                <a:latin typeface="+mn-lt"/>
                <a:ea typeface="+mn-ea"/>
                <a:cs typeface="+mn-cs"/>
              </a:rPr>
              <a:t>Unadaptive</a:t>
            </a:r>
            <a:r>
              <a:rPr lang="en-US" sz="1200" kern="1200" baseline="0" dirty="0">
                <a:solidFill>
                  <a:schemeClr val="tx1"/>
                </a:solidFill>
                <a:effectLst/>
                <a:latin typeface="+mn-lt"/>
                <a:ea typeface="+mn-ea"/>
                <a:cs typeface="+mn-cs"/>
              </a:rPr>
              <a:t> singular emotions tend to narrow the behavioral repertoire.</a:t>
            </a:r>
          </a:p>
          <a:p>
            <a:pPr marL="0" indent="0">
              <a:buFontTx/>
              <a:buNone/>
            </a:pPr>
            <a:endParaRPr lang="en-US" sz="1200" kern="1200" baseline="0" dirty="0">
              <a:solidFill>
                <a:schemeClr val="tx1"/>
              </a:solidFill>
              <a:effectLst/>
              <a:latin typeface="+mn-lt"/>
              <a:ea typeface="+mn-ea"/>
              <a:cs typeface="+mn-cs"/>
            </a:endParaRPr>
          </a:p>
          <a:p>
            <a:pPr marL="0" indent="0">
              <a:buFontTx/>
              <a:buNone/>
            </a:pPr>
            <a:r>
              <a:rPr lang="en-US" sz="1200" kern="1200" baseline="0" dirty="0">
                <a:solidFill>
                  <a:schemeClr val="tx1"/>
                </a:solidFill>
                <a:effectLst/>
                <a:latin typeface="+mn-lt"/>
                <a:ea typeface="+mn-ea"/>
                <a:cs typeface="+mn-cs"/>
              </a:rPr>
              <a:t>I DON’T WANT AN OBJECTIVE THERAPIST?  I WANT A REAL HUMAN BEING WHO IS ON MY SIDE!!</a:t>
            </a:r>
            <a:endParaRPr lang="en-US" sz="1200" kern="1200" dirty="0">
              <a:solidFill>
                <a:schemeClr val="tx1"/>
              </a:solidFill>
              <a:effectLst/>
              <a:latin typeface="+mn-lt"/>
              <a:ea typeface="+mn-ea"/>
              <a:cs typeface="+mn-cs"/>
            </a:endParaRPr>
          </a:p>
          <a:p>
            <a:pPr marL="171450" indent="-171450">
              <a:buFontTx/>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92AEA2-06E4-4A53-AB68-32CEC11D0BD2}" type="slidenum">
              <a:rPr lang="en-US" smtClean="0"/>
              <a:pPr/>
              <a:t>28</a:t>
            </a:fld>
            <a:endParaRPr lang="en-US"/>
          </a:p>
        </p:txBody>
      </p:sp>
    </p:spTree>
    <p:extLst>
      <p:ext uri="{BB962C8B-B14F-4D97-AF65-F5344CB8AC3E}">
        <p14:creationId xmlns:p14="http://schemas.microsoft.com/office/powerpoint/2010/main" val="233626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3/7/2021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06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3/7/2021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3/7/2021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3/7/2021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3/7/2021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hyperlink" Target="https://www.rethinkingdrinking.niaaa.nih.gov/How-much-is-too-much/Is-your-drinking-pattern-risky/Whats-At-Risk-Or-Heavy-Drinking.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thinkingdrinking.niaaa.nih.gov/Tools/Calculators/Drink-Size-Calculator.aspx" TargetMode="External"/><Relationship Id="rId2" Type="http://schemas.openxmlformats.org/officeDocument/2006/relationships/hyperlink" Target="http://www.rethinkingdrinking.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hyperlink" Target="http://www.psychotherapy.com.au/fileadmin/site_files/events/pdfs/APPLYING_THE_STAGES_OF_CHANGE_JOHN_NORCROSS.pdf" TargetMode="External"/><Relationship Id="rId3" Type="http://schemas.openxmlformats.org/officeDocument/2006/relationships/diagramLayout" Target="../diagrams/layout5.xml"/><Relationship Id="rId7" Type="http://schemas.openxmlformats.org/officeDocument/2006/relationships/hyperlink" Target="http://www.smartrecovery.org/resources/library/Articles_and_Essays/Stages_of_Change/understanding_stages_of_change.htm"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s://www.amazon.com/Changing-Good-Revolutionary-Overcoming-Positively/dp/038072572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s://www.cdc.gov/nchs/images/databriefs/351-400/db356_fig1.pn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cdc.gov/nchs/images/databriefs/351-400/db356_fig3.pn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asam.org/quality-practice/definition-of-addic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cdc.gov/nchs/images/databriefs/351-400/db356_fig4.pn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khanacademy.org/science/in-in-class-12-biology-india/xc09ed98f7a9e671b:in-in-human-health-and-disease/xc09ed98f7a9e671b:in-in-addiction-and-dependence/v/how-does-substance-use-develop-into-substance-abus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9F73848-91FE-4D29-B0DC-BFC408416682}"/>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xmlns=""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xmlns=""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xmlns=""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Substance use disorder</a:t>
            </a:r>
          </a:p>
        </p:txBody>
      </p:sp>
      <p:sp>
        <p:nvSpPr>
          <p:cNvPr id="3" name="Subtitle 2">
            <a:extLst>
              <a:ext uri="{FF2B5EF4-FFF2-40B4-BE49-F238E27FC236}">
                <a16:creationId xmlns:a16="http://schemas.microsoft.com/office/drawing/2014/main" xmlns="" id="{C8722DDC-8EEE-4A06-8DFE-B44871EAA2CF}"/>
              </a:ext>
            </a:extLst>
          </p:cNvPr>
          <p:cNvSpPr>
            <a:spLocks noGrp="1"/>
          </p:cNvSpPr>
          <p:nvPr>
            <p:ph type="subTitle" idx="1"/>
          </p:nvPr>
        </p:nvSpPr>
        <p:spPr>
          <a:xfrm>
            <a:off x="6033793" y="3805084"/>
            <a:ext cx="4775075" cy="973392"/>
          </a:xfrm>
        </p:spPr>
        <p:txBody>
          <a:bodyPr>
            <a:normAutofit fontScale="92500" lnSpcReduction="20000"/>
          </a:bodyPr>
          <a:lstStyle/>
          <a:p>
            <a:pPr>
              <a:spcAft>
                <a:spcPts val="600"/>
              </a:spcAft>
            </a:pPr>
            <a:r>
              <a:rPr lang="en-US" dirty="0">
                <a:solidFill>
                  <a:schemeClr val="tx1"/>
                </a:solidFill>
              </a:rPr>
              <a:t>Laura Meyers, PhD, ABPP</a:t>
            </a:r>
          </a:p>
          <a:p>
            <a:pPr>
              <a:spcAft>
                <a:spcPts val="600"/>
              </a:spcAft>
            </a:pPr>
            <a:r>
              <a:rPr lang="en-US" dirty="0">
                <a:solidFill>
                  <a:schemeClr val="tx1"/>
                </a:solidFill>
              </a:rPr>
              <a:t>Psychology Program Manager</a:t>
            </a:r>
          </a:p>
          <a:p>
            <a:pPr>
              <a:spcAft>
                <a:spcPts val="600"/>
              </a:spcAft>
            </a:pPr>
            <a:r>
              <a:rPr lang="en-US" dirty="0">
                <a:solidFill>
                  <a:schemeClr val="tx1"/>
                </a:solidFill>
              </a:rPr>
              <a:t>Orlando VA Healthcare System</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Rounded MT Bold" panose="020F0704030504030204" pitchFamily="34" charset="0"/>
              </a:rPr>
              <a:t>Rate of Substance Use Disorders: </a:t>
            </a:r>
            <a:br>
              <a:rPr lang="en-US" dirty="0">
                <a:latin typeface="Arial Rounded MT Bold" panose="020F0704030504030204" pitchFamily="34" charset="0"/>
              </a:rPr>
            </a:br>
            <a:r>
              <a:rPr lang="en-US" sz="2800" dirty="0">
                <a:latin typeface="+mn-lt"/>
              </a:rPr>
              <a:t>U.S. Population</a:t>
            </a:r>
          </a:p>
        </p:txBody>
      </p:sp>
      <p:graphicFrame>
        <p:nvGraphicFramePr>
          <p:cNvPr id="7" name="Content Placeholder 6"/>
          <p:cNvGraphicFramePr>
            <a:graphicFrameLocks noGrp="1"/>
          </p:cNvGraphicFramePr>
          <p:nvPr>
            <p:ph idx="1"/>
          </p:nvPr>
        </p:nvGraphicFramePr>
        <p:xfrm>
          <a:off x="1981200" y="1935651"/>
          <a:ext cx="8229600" cy="419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113270" y="6311920"/>
            <a:ext cx="3406140" cy="523220"/>
          </a:xfrm>
          <a:prstGeom prst="rect">
            <a:avLst/>
          </a:prstGeom>
          <a:noFill/>
        </p:spPr>
        <p:txBody>
          <a:bodyPr wrap="square" rtlCol="0">
            <a:spAutoFit/>
          </a:bodyPr>
          <a:lstStyle/>
          <a:p>
            <a:r>
              <a:rPr lang="en-US" sz="1400" dirty="0"/>
              <a:t>Dept. of Vet Affairs, 2015; CDC ,2014 ; Surgeon General, 2016</a:t>
            </a:r>
          </a:p>
        </p:txBody>
      </p:sp>
    </p:spTree>
    <p:extLst>
      <p:ext uri="{BB962C8B-B14F-4D97-AF65-F5344CB8AC3E}">
        <p14:creationId xmlns:p14="http://schemas.microsoft.com/office/powerpoint/2010/main" val="381890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6648" y="228600"/>
            <a:ext cx="8357181" cy="990600"/>
          </a:xfrm>
        </p:spPr>
        <p:txBody>
          <a:bodyPr>
            <a:normAutofit/>
          </a:bodyPr>
          <a:lstStyle/>
          <a:p>
            <a:r>
              <a:rPr lang="en-US" sz="3200" dirty="0">
                <a:latin typeface="Arial Rounded MT Bold" panose="020F0704030504030204" pitchFamily="34" charset="0"/>
              </a:rPr>
              <a:t>Alcohol: </a:t>
            </a:r>
            <a:r>
              <a:rPr lang="en-US" sz="3200" dirty="0">
                <a:latin typeface="+mn-lt"/>
              </a:rPr>
              <a:t>Recommended Limits</a:t>
            </a:r>
          </a:p>
        </p:txBody>
      </p:sp>
      <p:graphicFrame>
        <p:nvGraphicFramePr>
          <p:cNvPr id="5" name="Table 4"/>
          <p:cNvGraphicFramePr>
            <a:graphicFrameLocks noGrp="1"/>
          </p:cNvGraphicFramePr>
          <p:nvPr/>
        </p:nvGraphicFramePr>
        <p:xfrm>
          <a:off x="2335530" y="3451861"/>
          <a:ext cx="6656300" cy="2420991"/>
        </p:xfrm>
        <a:graphic>
          <a:graphicData uri="http://schemas.openxmlformats.org/drawingml/2006/table">
            <a:tbl>
              <a:tblPr/>
              <a:tblGrid>
                <a:gridCol w="1525184">
                  <a:extLst>
                    <a:ext uri="{9D8B030D-6E8A-4147-A177-3AD203B41FA5}">
                      <a16:colId xmlns:a16="http://schemas.microsoft.com/office/drawing/2014/main" xmlns="" val="20000"/>
                    </a:ext>
                  </a:extLst>
                </a:gridCol>
                <a:gridCol w="2472771">
                  <a:extLst>
                    <a:ext uri="{9D8B030D-6E8A-4147-A177-3AD203B41FA5}">
                      <a16:colId xmlns:a16="http://schemas.microsoft.com/office/drawing/2014/main" xmlns="" val="20001"/>
                    </a:ext>
                  </a:extLst>
                </a:gridCol>
                <a:gridCol w="2658345">
                  <a:extLst>
                    <a:ext uri="{9D8B030D-6E8A-4147-A177-3AD203B41FA5}">
                      <a16:colId xmlns:a16="http://schemas.microsoft.com/office/drawing/2014/main" xmlns="" val="20002"/>
                    </a:ext>
                  </a:extLst>
                </a:gridCol>
              </a:tblGrid>
              <a:tr h="754380">
                <a:tc>
                  <a:txBody>
                    <a:bodyPr/>
                    <a:lstStyle/>
                    <a:p>
                      <a:pPr marL="0" marR="0" algn="ctr">
                        <a:spcBef>
                          <a:spcPts val="0"/>
                        </a:spcBef>
                        <a:spcAft>
                          <a:spcPts val="1000"/>
                        </a:spcAft>
                      </a:pPr>
                      <a:endParaRPr lang="en-US" sz="2000" dirty="0">
                        <a:solidFill>
                          <a:srgbClr val="FFFFFF"/>
                        </a:solidFill>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1000"/>
                        </a:spcAft>
                      </a:pPr>
                      <a:r>
                        <a:rPr lang="en-US" sz="2000" b="1" dirty="0">
                          <a:solidFill>
                            <a:schemeClr val="bg1"/>
                          </a:solidFill>
                          <a:latin typeface="Calibri"/>
                          <a:ea typeface="Calibri"/>
                          <a:cs typeface="Times New Roman"/>
                        </a:rPr>
                        <a:t>Single-day Limit of “Standard</a:t>
                      </a:r>
                      <a:r>
                        <a:rPr lang="en-US" sz="2000" b="1" baseline="0" dirty="0">
                          <a:solidFill>
                            <a:schemeClr val="bg1"/>
                          </a:solidFill>
                          <a:latin typeface="Calibri"/>
                          <a:ea typeface="Calibri"/>
                          <a:cs typeface="Times New Roman"/>
                        </a:rPr>
                        <a:t> Drink”</a:t>
                      </a:r>
                      <a:endParaRPr lang="en-US" sz="2000" dirty="0">
                        <a:solidFill>
                          <a:schemeClr val="bg1"/>
                        </a:solidFill>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2000" b="1" dirty="0">
                          <a:solidFill>
                            <a:schemeClr val="bg1"/>
                          </a:solidFill>
                          <a:latin typeface="Calibri"/>
                          <a:ea typeface="Calibri"/>
                          <a:cs typeface="Times New Roman"/>
                        </a:rPr>
                        <a:t>Weekly Limit of</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mn-lt"/>
                          <a:ea typeface="Calibri"/>
                          <a:cs typeface="Times New Roman"/>
                        </a:rPr>
                        <a:t>“Standard</a:t>
                      </a:r>
                      <a:r>
                        <a:rPr lang="en-US" sz="2000" b="1" baseline="0" dirty="0">
                          <a:solidFill>
                            <a:schemeClr val="bg1"/>
                          </a:solidFill>
                          <a:latin typeface="+mn-lt"/>
                          <a:ea typeface="Calibri"/>
                          <a:cs typeface="Times New Roman"/>
                        </a:rPr>
                        <a:t> Drink”</a:t>
                      </a:r>
                      <a:endParaRPr lang="en-US" sz="2000" dirty="0">
                        <a:solidFill>
                          <a:schemeClr val="bg1"/>
                        </a:solidFill>
                        <a:latin typeface="+mn-lt"/>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555537">
                <a:tc>
                  <a:txBody>
                    <a:bodyPr/>
                    <a:lstStyle/>
                    <a:p>
                      <a:pPr marL="0" marR="0" algn="ctr">
                        <a:spcBef>
                          <a:spcPts val="0"/>
                        </a:spcBef>
                        <a:spcAft>
                          <a:spcPts val="1000"/>
                        </a:spcAft>
                      </a:pPr>
                      <a:r>
                        <a:rPr lang="en-US" sz="2000" b="1" dirty="0">
                          <a:solidFill>
                            <a:schemeClr val="tx1"/>
                          </a:solidFill>
                          <a:latin typeface="Calibri"/>
                          <a:ea typeface="Calibri"/>
                          <a:cs typeface="Times New Roman"/>
                        </a:rPr>
                        <a:t>Men</a:t>
                      </a:r>
                      <a:endParaRPr lang="en-US" sz="2000" dirty="0">
                        <a:solidFill>
                          <a:schemeClr val="tx1"/>
                        </a:solidFill>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alpha val="52000"/>
                      </a:srgbClr>
                    </a:solidFill>
                  </a:tcPr>
                </a:tc>
                <a:tc>
                  <a:txBody>
                    <a:bodyPr/>
                    <a:lstStyle/>
                    <a:p>
                      <a:pPr marL="0" marR="0" algn="ctr">
                        <a:spcBef>
                          <a:spcPts val="0"/>
                        </a:spcBef>
                        <a:spcAft>
                          <a:spcPts val="1000"/>
                        </a:spcAft>
                      </a:pPr>
                      <a:r>
                        <a:rPr lang="en-US" sz="1800" b="1" baseline="0" dirty="0">
                          <a:latin typeface="Calibri"/>
                          <a:ea typeface="Calibri"/>
                          <a:cs typeface="Times New Roman"/>
                        </a:rPr>
                        <a:t>  </a:t>
                      </a:r>
                      <a:r>
                        <a:rPr lang="en-US" sz="1800" b="1" dirty="0">
                          <a:latin typeface="Calibri"/>
                          <a:ea typeface="Calibri"/>
                          <a:cs typeface="Times New Roman"/>
                        </a:rPr>
                        <a:t>4</a:t>
                      </a:r>
                      <a:endParaRPr lang="en-US" sz="1800" dirty="0">
                        <a:latin typeface="Calibri"/>
                        <a:ea typeface="Calibri"/>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spcBef>
                          <a:spcPts val="0"/>
                        </a:spcBef>
                        <a:spcAft>
                          <a:spcPts val="1000"/>
                        </a:spcAft>
                      </a:pPr>
                      <a:r>
                        <a:rPr lang="en-US" sz="1800" dirty="0">
                          <a:solidFill>
                            <a:srgbClr val="002060"/>
                          </a:solidFill>
                          <a:latin typeface="Calibri"/>
                          <a:ea typeface="Calibri"/>
                          <a:cs typeface="Times New Roman"/>
                        </a:rPr>
                        <a:t> </a:t>
                      </a:r>
                      <a:r>
                        <a:rPr lang="en-US" sz="1800" b="1" dirty="0">
                          <a:solidFill>
                            <a:srgbClr val="002060"/>
                          </a:solidFill>
                          <a:latin typeface="Calibri"/>
                          <a:ea typeface="Calibri"/>
                          <a:cs typeface="Times New Roman"/>
                        </a:rPr>
                        <a:t>14</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extLst>
                  <a:ext uri="{0D108BD9-81ED-4DB2-BD59-A6C34878D82A}">
                    <a16:rowId xmlns:a16="http://schemas.microsoft.com/office/drawing/2014/main" xmlns="" val="10001"/>
                  </a:ext>
                </a:extLst>
              </a:tr>
              <a:tr h="555537">
                <a:tc>
                  <a:txBody>
                    <a:bodyPr/>
                    <a:lstStyle/>
                    <a:p>
                      <a:pPr marL="0" marR="0" algn="ctr">
                        <a:spcBef>
                          <a:spcPts val="0"/>
                        </a:spcBef>
                        <a:spcAft>
                          <a:spcPts val="1000"/>
                        </a:spcAft>
                      </a:pPr>
                      <a:r>
                        <a:rPr lang="en-US" sz="2000" b="1" dirty="0">
                          <a:solidFill>
                            <a:schemeClr val="tx1"/>
                          </a:solidFill>
                          <a:latin typeface="Calibri"/>
                          <a:ea typeface="Calibri"/>
                          <a:cs typeface="Times New Roman"/>
                        </a:rPr>
                        <a:t>Women</a:t>
                      </a:r>
                      <a:endParaRPr lang="en-US" sz="2000" dirty="0">
                        <a:solidFill>
                          <a:schemeClr val="tx1"/>
                        </a:solidFill>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alpha val="47000"/>
                      </a:schemeClr>
                    </a:solidFill>
                  </a:tcPr>
                </a:tc>
                <a:tc>
                  <a:txBody>
                    <a:bodyPr/>
                    <a:lstStyle/>
                    <a:p>
                      <a:pPr marL="0" marR="0" algn="ctr">
                        <a:spcBef>
                          <a:spcPts val="0"/>
                        </a:spcBef>
                        <a:spcAft>
                          <a:spcPts val="1000"/>
                        </a:spcAft>
                      </a:pPr>
                      <a:r>
                        <a:rPr lang="en-US" sz="1800" b="1" dirty="0">
                          <a:latin typeface="Calibri"/>
                          <a:ea typeface="Calibri"/>
                          <a:cs typeface="Times New Roman"/>
                        </a:rPr>
                        <a:t> 3</a:t>
                      </a:r>
                      <a:endParaRPr lang="en-US" sz="1800" dirty="0">
                        <a:latin typeface="Calibri"/>
                        <a:ea typeface="Calibri"/>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alpha val="36000"/>
                      </a:schemeClr>
                    </a:solidFill>
                  </a:tcPr>
                </a:tc>
                <a:tc>
                  <a:txBody>
                    <a:bodyPr/>
                    <a:lstStyle/>
                    <a:p>
                      <a:pPr marL="0" marR="0" algn="ctr">
                        <a:spcBef>
                          <a:spcPts val="0"/>
                        </a:spcBef>
                        <a:spcAft>
                          <a:spcPts val="1000"/>
                        </a:spcAft>
                      </a:pPr>
                      <a:r>
                        <a:rPr lang="en-US" sz="1800" dirty="0">
                          <a:solidFill>
                            <a:srgbClr val="002060"/>
                          </a:solidFill>
                          <a:latin typeface="Calibri"/>
                          <a:ea typeface="Calibri"/>
                          <a:cs typeface="Times New Roman"/>
                        </a:rPr>
                        <a:t> </a:t>
                      </a:r>
                      <a:r>
                        <a:rPr lang="en-US" sz="1800" b="1" dirty="0">
                          <a:solidFill>
                            <a:srgbClr val="002060"/>
                          </a:solidFill>
                          <a:latin typeface="Calibri"/>
                          <a:ea typeface="Calibri"/>
                          <a:cs typeface="Times New Roman"/>
                        </a:rPr>
                        <a:t>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alpha val="46000"/>
                      </a:schemeClr>
                    </a:solidFill>
                  </a:tcPr>
                </a:tc>
                <a:extLst>
                  <a:ext uri="{0D108BD9-81ED-4DB2-BD59-A6C34878D82A}">
                    <a16:rowId xmlns:a16="http://schemas.microsoft.com/office/drawing/2014/main" xmlns="" val="10002"/>
                  </a:ext>
                </a:extLst>
              </a:tr>
              <a:tr h="555537">
                <a:tc>
                  <a:txBody>
                    <a:bodyPr/>
                    <a:lstStyle/>
                    <a:p>
                      <a:pPr marL="0" marR="0" algn="ctr">
                        <a:spcBef>
                          <a:spcPts val="0"/>
                        </a:spcBef>
                        <a:spcAft>
                          <a:spcPts val="1000"/>
                        </a:spcAft>
                      </a:pPr>
                      <a:r>
                        <a:rPr lang="en-US" sz="2000" b="1" dirty="0">
                          <a:solidFill>
                            <a:schemeClr val="tx1"/>
                          </a:solidFill>
                          <a:latin typeface="Calibri"/>
                          <a:ea typeface="Calibri"/>
                          <a:cs typeface="Times New Roman"/>
                        </a:rPr>
                        <a:t>Age &gt; 65</a:t>
                      </a: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1000"/>
                        </a:spcAft>
                      </a:pPr>
                      <a:r>
                        <a:rPr lang="en-US" sz="1800" b="1" dirty="0">
                          <a:latin typeface="Calibri"/>
                          <a:ea typeface="Calibri"/>
                          <a:cs typeface="Times New Roman"/>
                        </a:rPr>
                        <a:t> 3</a:t>
                      </a: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1000"/>
                        </a:spcAft>
                      </a:pPr>
                      <a:r>
                        <a:rPr lang="en-US" sz="1800" dirty="0">
                          <a:solidFill>
                            <a:srgbClr val="002060"/>
                          </a:solidFill>
                          <a:latin typeface="Calibri"/>
                          <a:ea typeface="Calibri"/>
                          <a:cs typeface="Times New Roman"/>
                        </a:rPr>
                        <a:t> </a:t>
                      </a:r>
                      <a:r>
                        <a:rPr lang="en-US" sz="1800" b="1" dirty="0">
                          <a:solidFill>
                            <a:srgbClr val="002060"/>
                          </a:solidFill>
                          <a:latin typeface="Calibri"/>
                          <a:ea typeface="Calibri"/>
                          <a:cs typeface="Times New Roman"/>
                        </a:rPr>
                        <a:t>7</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2175510" y="1942477"/>
            <a:ext cx="7909560" cy="1585049"/>
          </a:xfrm>
          <a:prstGeom prst="rect">
            <a:avLst/>
          </a:prstGeom>
          <a:noFill/>
        </p:spPr>
        <p:txBody>
          <a:bodyPr wrap="square" rtlCol="0">
            <a:spAutoFit/>
          </a:bodyPr>
          <a:lstStyle/>
          <a:p>
            <a:r>
              <a:rPr lang="en-US" sz="2200" u="sng" dirty="0">
                <a:solidFill>
                  <a:srgbClr val="002060"/>
                </a:solidFill>
              </a:rPr>
              <a:t>Per National Institutes of Health:</a:t>
            </a:r>
          </a:p>
          <a:p>
            <a:endParaRPr lang="en-US" sz="900" u="sng" dirty="0">
              <a:solidFill>
                <a:srgbClr val="002060"/>
              </a:solidFill>
            </a:endParaRPr>
          </a:p>
          <a:p>
            <a:r>
              <a:rPr lang="en-US" sz="2200" b="1" dirty="0">
                <a:solidFill>
                  <a:srgbClr val="002060"/>
                </a:solidFill>
              </a:rPr>
              <a:t>Consistently drinking above these limits correlates with significant negative consequences (medical, legal, psychological, and social)</a:t>
            </a:r>
          </a:p>
        </p:txBody>
      </p:sp>
      <p:sp>
        <p:nvSpPr>
          <p:cNvPr id="8" name="TextBox 7"/>
          <p:cNvSpPr txBox="1"/>
          <p:nvPr/>
        </p:nvSpPr>
        <p:spPr>
          <a:xfrm>
            <a:off x="8084820" y="6263640"/>
            <a:ext cx="2286000" cy="369332"/>
          </a:xfrm>
          <a:prstGeom prst="rect">
            <a:avLst/>
          </a:prstGeom>
          <a:noFill/>
        </p:spPr>
        <p:txBody>
          <a:bodyPr wrap="square" rtlCol="0">
            <a:spAutoFit/>
          </a:bodyPr>
          <a:lstStyle/>
          <a:p>
            <a:r>
              <a:rPr lang="en-US" dirty="0">
                <a:hlinkClick r:id="rId2"/>
              </a:rPr>
              <a:t>Rethinking Drinking</a:t>
            </a:r>
            <a:endParaRPr lang="en-US" dirty="0"/>
          </a:p>
        </p:txBody>
      </p:sp>
    </p:spTree>
    <p:extLst>
      <p:ext uri="{BB962C8B-B14F-4D97-AF65-F5344CB8AC3E}">
        <p14:creationId xmlns:p14="http://schemas.microsoft.com/office/powerpoint/2010/main" val="2627525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srcRect l="5927" r="3447"/>
          <a:stretch/>
        </p:blipFill>
        <p:spPr bwMode="auto">
          <a:xfrm>
            <a:off x="1702584" y="2813896"/>
            <a:ext cx="8908266" cy="3699087"/>
          </a:xfrm>
          <a:prstGeom prst="rect">
            <a:avLst/>
          </a:prstGeom>
          <a:noFill/>
          <a:ln w="9525">
            <a:noFill/>
            <a:miter lim="800000"/>
            <a:headEnd/>
            <a:tailEnd/>
          </a:ln>
        </p:spPr>
      </p:pic>
      <p:sp>
        <p:nvSpPr>
          <p:cNvPr id="5" name="Title 4"/>
          <p:cNvSpPr>
            <a:spLocks noGrp="1"/>
          </p:cNvSpPr>
          <p:nvPr>
            <p:ph type="title"/>
          </p:nvPr>
        </p:nvSpPr>
        <p:spPr>
          <a:xfrm>
            <a:off x="1973337" y="502920"/>
            <a:ext cx="8229600" cy="822832"/>
          </a:xfrm>
        </p:spPr>
        <p:txBody>
          <a:bodyPr>
            <a:normAutofit/>
          </a:bodyPr>
          <a:lstStyle/>
          <a:p>
            <a:pPr algn="ctr"/>
            <a:r>
              <a:rPr lang="en-US" sz="2800" b="1" dirty="0">
                <a:latin typeface="Arial" panose="020B0604020202020204" pitchFamily="34" charset="0"/>
                <a:cs typeface="Arial" panose="020B0604020202020204" pitchFamily="34" charset="0"/>
              </a:rPr>
              <a:t>Standard Drink Size</a:t>
            </a:r>
          </a:p>
        </p:txBody>
      </p:sp>
      <p:sp>
        <p:nvSpPr>
          <p:cNvPr id="8" name="Oval 7"/>
          <p:cNvSpPr/>
          <p:nvPr/>
        </p:nvSpPr>
        <p:spPr>
          <a:xfrm>
            <a:off x="1821180" y="5382964"/>
            <a:ext cx="2011680" cy="1097280"/>
          </a:xfrm>
          <a:prstGeom prst="ellipse">
            <a:avLst/>
          </a:prstGeom>
          <a:no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973337" y="1884874"/>
            <a:ext cx="8366760" cy="400110"/>
          </a:xfrm>
          <a:prstGeom prst="rect">
            <a:avLst/>
          </a:prstGeom>
          <a:noFill/>
        </p:spPr>
        <p:txBody>
          <a:bodyPr wrap="square" rtlCol="0">
            <a:spAutoFit/>
          </a:bodyPr>
          <a:lstStyle/>
          <a:p>
            <a:r>
              <a:rPr lang="en-US" sz="2000" b="1" dirty="0">
                <a:cs typeface="Arial" panose="020B0604020202020204" pitchFamily="34" charset="0"/>
              </a:rPr>
              <a:t>Most drinks consumed in U.S. </a:t>
            </a:r>
            <a:r>
              <a:rPr lang="en-US" sz="2000" b="1" i="1" dirty="0">
                <a:cs typeface="Arial" panose="020B0604020202020204" pitchFamily="34" charset="0"/>
              </a:rPr>
              <a:t>are larger (or higher alcohol content)  </a:t>
            </a:r>
          </a:p>
        </p:txBody>
      </p:sp>
    </p:spTree>
    <p:extLst>
      <p:ext uri="{BB962C8B-B14F-4D97-AF65-F5344CB8AC3E}">
        <p14:creationId xmlns:p14="http://schemas.microsoft.com/office/powerpoint/2010/main" val="171991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 of Standard Drinks in Bottles</a:t>
            </a:r>
          </a:p>
        </p:txBody>
      </p:sp>
      <p:graphicFrame>
        <p:nvGraphicFramePr>
          <p:cNvPr id="4" name="Content Placeholder 3"/>
          <p:cNvGraphicFramePr>
            <a:graphicFrameLocks noGrp="1"/>
          </p:cNvGraphicFramePr>
          <p:nvPr>
            <p:ph idx="1"/>
          </p:nvPr>
        </p:nvGraphicFramePr>
        <p:xfrm>
          <a:off x="2072640" y="1954530"/>
          <a:ext cx="7829550" cy="3510278"/>
        </p:xfrm>
        <a:graphic>
          <a:graphicData uri="http://schemas.openxmlformats.org/drawingml/2006/table">
            <a:tbl>
              <a:tblPr firstRow="1" firstCol="1" bandRow="1">
                <a:tableStyleId>{5C22544A-7EE6-4342-B048-85BDC9FD1C3A}</a:tableStyleId>
              </a:tblPr>
              <a:tblGrid>
                <a:gridCol w="3623310">
                  <a:extLst>
                    <a:ext uri="{9D8B030D-6E8A-4147-A177-3AD203B41FA5}">
                      <a16:colId xmlns:a16="http://schemas.microsoft.com/office/drawing/2014/main" xmlns="" val="20000"/>
                    </a:ext>
                  </a:extLst>
                </a:gridCol>
                <a:gridCol w="1863090">
                  <a:extLst>
                    <a:ext uri="{9D8B030D-6E8A-4147-A177-3AD203B41FA5}">
                      <a16:colId xmlns:a16="http://schemas.microsoft.com/office/drawing/2014/main" xmlns="" val="20001"/>
                    </a:ext>
                  </a:extLst>
                </a:gridCol>
                <a:gridCol w="2343150">
                  <a:extLst>
                    <a:ext uri="{9D8B030D-6E8A-4147-A177-3AD203B41FA5}">
                      <a16:colId xmlns:a16="http://schemas.microsoft.com/office/drawing/2014/main" xmlns="" val="20002"/>
                    </a:ext>
                  </a:extLst>
                </a:gridCol>
              </a:tblGrid>
              <a:tr h="474984">
                <a:tc>
                  <a:txBody>
                    <a:bodyPr/>
                    <a:lstStyle/>
                    <a:p>
                      <a:pPr marL="0" marR="0" algn="ctr">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Common Name</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002060"/>
                    </a:solidFill>
                  </a:tcPr>
                </a:tc>
                <a:tc>
                  <a:txBody>
                    <a:bodyPr/>
                    <a:lstStyle/>
                    <a:p>
                      <a:pPr marL="0" marR="0" algn="ctr">
                        <a:spcBef>
                          <a:spcPts val="0"/>
                        </a:spcBef>
                        <a:spcAft>
                          <a:spcPts val="0"/>
                        </a:spcAft>
                      </a:pPr>
                      <a:r>
                        <a:rPr lang="en-US" sz="1800" dirty="0">
                          <a:solidFill>
                            <a:schemeClr val="bg1"/>
                          </a:solidFill>
                          <a:effectLst/>
                          <a:latin typeface="Arial" panose="020B0604020202020204" pitchFamily="34" charset="0"/>
                          <a:ea typeface="Calibri"/>
                          <a:cs typeface="Arial" panose="020B0604020202020204" pitchFamily="34" charset="0"/>
                        </a:rPr>
                        <a:t>Milliliters/ Oz</a:t>
                      </a:r>
                      <a:r>
                        <a:rPr lang="en-US" sz="1800" baseline="0" dirty="0">
                          <a:solidFill>
                            <a:schemeClr val="bg1"/>
                          </a:solidFill>
                          <a:effectLst/>
                          <a:latin typeface="Arial" panose="020B0604020202020204" pitchFamily="34" charset="0"/>
                          <a:ea typeface="Calibri"/>
                          <a:cs typeface="Arial" panose="020B0604020202020204" pitchFamily="34" charset="0"/>
                        </a:rPr>
                        <a:t> </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002060"/>
                    </a:solidFill>
                  </a:tcPr>
                </a:tc>
                <a:tc>
                  <a:txBody>
                    <a:bodyPr/>
                    <a:lstStyle/>
                    <a:p>
                      <a:pPr marL="0" marR="0" algn="ctr">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 of standard drinks</a:t>
                      </a:r>
                      <a:endParaRPr lang="en-US" sz="18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xmlns="" val="10000"/>
                  </a:ext>
                </a:extLst>
              </a:tr>
              <a:tr h="486409">
                <a:tc>
                  <a:txBody>
                    <a:bodyPr/>
                    <a:lstStyle/>
                    <a:p>
                      <a:pPr marL="0" marR="0">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Bottle of wine</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750 ml</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5</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1"/>
                  </a:ext>
                </a:extLst>
              </a:tr>
              <a:tr h="486409">
                <a:tc>
                  <a:txBody>
                    <a:bodyPr/>
                    <a:lstStyle/>
                    <a:p>
                      <a:pPr marL="0" marR="0">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“half pint” </a:t>
                      </a:r>
                      <a:r>
                        <a:rPr lang="en-US" sz="1800" b="0" dirty="0">
                          <a:solidFill>
                            <a:schemeClr val="tx1"/>
                          </a:solidFill>
                          <a:effectLst/>
                          <a:latin typeface="Arial" panose="020B0604020202020204" pitchFamily="34" charset="0"/>
                          <a:cs typeface="Arial" panose="020B0604020202020204" pitchFamily="34" charset="0"/>
                        </a:rPr>
                        <a:t>of 80-poof liquor</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200 ml / 6.7oz</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4.5</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85000"/>
                      </a:schemeClr>
                    </a:solidFill>
                  </a:tcPr>
                </a:tc>
                <a:extLst>
                  <a:ext uri="{0D108BD9-81ED-4DB2-BD59-A6C34878D82A}">
                    <a16:rowId xmlns:a16="http://schemas.microsoft.com/office/drawing/2014/main" xmlns="" val="10002"/>
                  </a:ext>
                </a:extLst>
              </a:tr>
              <a:tr h="486409">
                <a:tc>
                  <a:txBody>
                    <a:bodyPr/>
                    <a:lstStyle/>
                    <a:p>
                      <a:pPr marL="0" marR="0">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“pint” </a:t>
                      </a:r>
                      <a:r>
                        <a:rPr lang="en-US" sz="1800" b="0" dirty="0">
                          <a:solidFill>
                            <a:schemeClr val="tx1"/>
                          </a:solidFill>
                          <a:effectLst/>
                          <a:latin typeface="Arial" panose="020B0604020202020204" pitchFamily="34" charset="0"/>
                          <a:cs typeface="Arial" panose="020B0604020202020204" pitchFamily="34" charset="0"/>
                        </a:rPr>
                        <a:t>of 80-poof liquor</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375 ml/ 12.9 </a:t>
                      </a:r>
                      <a:r>
                        <a:rPr lang="en-US" sz="1800" dirty="0" err="1">
                          <a:effectLst/>
                          <a:latin typeface="Arial" panose="020B0604020202020204" pitchFamily="34" charset="0"/>
                          <a:cs typeface="Arial" panose="020B0604020202020204" pitchFamily="34" charset="0"/>
                        </a:rPr>
                        <a:t>oz</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8.5</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3"/>
                  </a:ext>
                </a:extLst>
              </a:tr>
              <a:tr h="603249">
                <a:tc>
                  <a:txBody>
                    <a:bodyPr/>
                    <a:lstStyle/>
                    <a:p>
                      <a:pPr marL="0" marR="0">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“fifth” </a:t>
                      </a:r>
                      <a:r>
                        <a:rPr lang="en-US" sz="1800" b="0" dirty="0">
                          <a:solidFill>
                            <a:schemeClr val="tx1"/>
                          </a:solidFill>
                          <a:effectLst/>
                          <a:latin typeface="Arial" panose="020B0604020202020204" pitchFamily="34" charset="0"/>
                          <a:cs typeface="Arial" panose="020B0604020202020204" pitchFamily="34" charset="0"/>
                        </a:rPr>
                        <a:t>or </a:t>
                      </a:r>
                      <a:r>
                        <a:rPr lang="en-US" sz="1800" b="1" dirty="0">
                          <a:solidFill>
                            <a:schemeClr val="tx1"/>
                          </a:solidFill>
                          <a:effectLst/>
                          <a:latin typeface="Arial" panose="020B0604020202020204" pitchFamily="34" charset="0"/>
                          <a:cs typeface="Arial" panose="020B0604020202020204" pitchFamily="34" charset="0"/>
                        </a:rPr>
                        <a:t>“traveler” </a:t>
                      </a:r>
                      <a:r>
                        <a:rPr lang="en-US" sz="1800" b="0" dirty="0">
                          <a:solidFill>
                            <a:schemeClr val="tx1"/>
                          </a:solidFill>
                          <a:effectLst/>
                          <a:latin typeface="Arial" panose="020B0604020202020204" pitchFamily="34" charset="0"/>
                          <a:cs typeface="Arial" panose="020B0604020202020204" pitchFamily="34" charset="0"/>
                        </a:rPr>
                        <a:t>of 80-poof liquor</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750 ml / 25.4</a:t>
                      </a:r>
                      <a:r>
                        <a:rPr lang="en-US" sz="1800" baseline="0" dirty="0">
                          <a:effectLst/>
                          <a:latin typeface="Arial" panose="020B0604020202020204" pitchFamily="34" charset="0"/>
                          <a:cs typeface="Arial" panose="020B0604020202020204" pitchFamily="34" charset="0"/>
                        </a:rPr>
                        <a:t> </a:t>
                      </a:r>
                      <a:r>
                        <a:rPr lang="en-US" sz="1800" baseline="0" dirty="0" err="1">
                          <a:effectLst/>
                          <a:latin typeface="Arial" panose="020B0604020202020204" pitchFamily="34" charset="0"/>
                          <a:cs typeface="Arial" panose="020B0604020202020204" pitchFamily="34" charset="0"/>
                        </a:rPr>
                        <a:t>oz</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17</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85000"/>
                      </a:schemeClr>
                    </a:solidFill>
                  </a:tcPr>
                </a:tc>
                <a:extLst>
                  <a:ext uri="{0D108BD9-81ED-4DB2-BD59-A6C34878D82A}">
                    <a16:rowId xmlns:a16="http://schemas.microsoft.com/office/drawing/2014/main" xmlns="" val="10004"/>
                  </a:ext>
                </a:extLst>
              </a:tr>
              <a:tr h="486409">
                <a:tc>
                  <a:txBody>
                    <a:bodyPr/>
                    <a:lstStyle/>
                    <a:p>
                      <a:pPr marL="0" marR="0">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“quart” </a:t>
                      </a:r>
                      <a:r>
                        <a:rPr lang="en-US" sz="1800" b="0" dirty="0">
                          <a:solidFill>
                            <a:schemeClr val="tx1"/>
                          </a:solidFill>
                          <a:effectLst/>
                          <a:latin typeface="Arial" panose="020B0604020202020204" pitchFamily="34" charset="0"/>
                          <a:cs typeface="Arial" panose="020B0604020202020204" pitchFamily="34" charset="0"/>
                        </a:rPr>
                        <a:t>of 80-proof liquor</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946 ml /</a:t>
                      </a:r>
                      <a:r>
                        <a:rPr lang="en-US" sz="1800" baseline="0" dirty="0">
                          <a:effectLst/>
                          <a:latin typeface="Arial" panose="020B0604020202020204" pitchFamily="34" charset="0"/>
                          <a:cs typeface="Arial" panose="020B0604020202020204" pitchFamily="34" charset="0"/>
                        </a:rPr>
                        <a:t> 32 </a:t>
                      </a:r>
                      <a:r>
                        <a:rPr lang="en-US" sz="1800" baseline="0" dirty="0" err="1">
                          <a:effectLst/>
                          <a:latin typeface="Arial" panose="020B0604020202020204" pitchFamily="34" charset="0"/>
                          <a:cs typeface="Arial" panose="020B0604020202020204" pitchFamily="34" charset="0"/>
                        </a:rPr>
                        <a:t>oz</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21.3</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0005"/>
                  </a:ext>
                </a:extLst>
              </a:tr>
              <a:tr h="486409">
                <a:tc>
                  <a:txBody>
                    <a:bodyPr/>
                    <a:lstStyle/>
                    <a:p>
                      <a:pPr marL="0" marR="0">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“liter” </a:t>
                      </a:r>
                      <a:r>
                        <a:rPr lang="en-US" sz="1800" b="0" dirty="0">
                          <a:solidFill>
                            <a:schemeClr val="tx1"/>
                          </a:solidFill>
                          <a:effectLst/>
                          <a:latin typeface="Arial" panose="020B0604020202020204" pitchFamily="34" charset="0"/>
                          <a:cs typeface="Arial" panose="020B0604020202020204" pitchFamily="34" charset="0"/>
                        </a:rPr>
                        <a:t>of 80-proof liquor</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1000 ml/ 33.8 </a:t>
                      </a:r>
                      <a:r>
                        <a:rPr lang="en-US" sz="1800" dirty="0" err="1">
                          <a:effectLst/>
                          <a:latin typeface="Arial" panose="020B0604020202020204" pitchFamily="34" charset="0"/>
                          <a:cs typeface="Arial" panose="020B0604020202020204" pitchFamily="34" charset="0"/>
                        </a:rPr>
                        <a:t>oz</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85000"/>
                      </a:schemeClr>
                    </a:solidFill>
                  </a:tcPr>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22.5</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chemeClr val="bg1">
                        <a:lumMod val="85000"/>
                      </a:schemeClr>
                    </a:solidFill>
                  </a:tcPr>
                </a:tc>
                <a:extLst>
                  <a:ext uri="{0D108BD9-81ED-4DB2-BD59-A6C34878D82A}">
                    <a16:rowId xmlns:a16="http://schemas.microsoft.com/office/drawing/2014/main" xmlns="" val="10006"/>
                  </a:ext>
                </a:extLst>
              </a:tr>
            </a:tbl>
          </a:graphicData>
        </a:graphic>
      </p:graphicFrame>
      <p:sp>
        <p:nvSpPr>
          <p:cNvPr id="5" name="TextBox 4"/>
          <p:cNvSpPr txBox="1"/>
          <p:nvPr/>
        </p:nvSpPr>
        <p:spPr>
          <a:xfrm>
            <a:off x="2250793" y="5653501"/>
            <a:ext cx="747324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Go to </a:t>
            </a:r>
            <a:r>
              <a:rPr lang="en-US" sz="2000" dirty="0">
                <a:latin typeface="Arial" panose="020B0604020202020204" pitchFamily="34" charset="0"/>
                <a:cs typeface="Arial" panose="020B0604020202020204" pitchFamily="34" charset="0"/>
                <a:hlinkClick r:id="rId2"/>
              </a:rPr>
              <a:t>www.rethinkingdrinking.com</a:t>
            </a:r>
            <a:r>
              <a:rPr lang="en-US" sz="2000" dirty="0">
                <a:latin typeface="Arial" panose="020B0604020202020204" pitchFamily="34" charset="0"/>
                <a:cs typeface="Arial" panose="020B0604020202020204" pitchFamily="34" charset="0"/>
              </a:rPr>
              <a:t>  for  </a:t>
            </a:r>
            <a:r>
              <a:rPr lang="en-US" sz="2000" dirty="0">
                <a:latin typeface="Arial" panose="020B0604020202020204" pitchFamily="34" charset="0"/>
                <a:cs typeface="Arial" panose="020B0604020202020204" pitchFamily="34" charset="0"/>
                <a:hlinkClick r:id="rId3"/>
              </a:rPr>
              <a:t>Drink Size Calculator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58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68215" y="263527"/>
            <a:ext cx="8229600" cy="817902"/>
          </a:xfrm>
        </p:spPr>
        <p:txBody>
          <a:bodyPr>
            <a:noAutofit/>
          </a:bodyPr>
          <a:lstStyle/>
          <a:p>
            <a:endParaRPr lang="en-US" b="1" dirty="0"/>
          </a:p>
        </p:txBody>
      </p:sp>
      <p:graphicFrame>
        <p:nvGraphicFramePr>
          <p:cNvPr id="4" name="Table 3"/>
          <p:cNvGraphicFramePr>
            <a:graphicFrameLocks noGrp="1"/>
          </p:cNvGraphicFramePr>
          <p:nvPr/>
        </p:nvGraphicFramePr>
        <p:xfrm>
          <a:off x="4108581" y="1092540"/>
          <a:ext cx="3062158" cy="5388270"/>
        </p:xfrm>
        <a:graphic>
          <a:graphicData uri="http://schemas.openxmlformats.org/drawingml/2006/table">
            <a:tbl>
              <a:tblPr/>
              <a:tblGrid>
                <a:gridCol w="3062158">
                  <a:extLst>
                    <a:ext uri="{9D8B030D-6E8A-4147-A177-3AD203B41FA5}">
                      <a16:colId xmlns:a16="http://schemas.microsoft.com/office/drawing/2014/main" xmlns="" val="20000"/>
                    </a:ext>
                  </a:extLst>
                </a:gridCol>
              </a:tblGrid>
              <a:tr h="465856">
                <a:tc>
                  <a:txBody>
                    <a:bodyPr/>
                    <a:lstStyle/>
                    <a:p>
                      <a:pPr algn="ctr"/>
                      <a:endParaRPr lang="en-US" sz="800" dirty="0">
                        <a:latin typeface="+mn-lt"/>
                      </a:endParaRPr>
                    </a:p>
                    <a:p>
                      <a:pPr algn="ctr"/>
                      <a:r>
                        <a:rPr lang="en-US" sz="1600" b="1" dirty="0">
                          <a:solidFill>
                            <a:srgbClr val="FFFFFF"/>
                          </a:solidFill>
                          <a:latin typeface="+mn-lt"/>
                        </a:rPr>
                        <a:t>Recommendations</a:t>
                      </a:r>
                      <a:r>
                        <a:rPr lang="en-US" sz="1050" b="1" dirty="0">
                          <a:solidFill>
                            <a:srgbClr val="FFFFFF"/>
                          </a:solidFill>
                          <a:latin typeface="+mn-lt"/>
                        </a:rPr>
                        <a:t> </a:t>
                      </a:r>
                      <a:endParaRPr lang="en-US" sz="800" dirty="0">
                        <a:latin typeface="+mn-lt"/>
                      </a:endParaRP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extLst>
                  <a:ext uri="{0D108BD9-81ED-4DB2-BD59-A6C34878D82A}">
                    <a16:rowId xmlns:a16="http://schemas.microsoft.com/office/drawing/2014/main" xmlns="" val="10000"/>
                  </a:ext>
                </a:extLst>
              </a:tr>
              <a:tr h="621678">
                <a:tc>
                  <a:txBody>
                    <a:bodyPr/>
                    <a:lstStyle/>
                    <a:p>
                      <a:r>
                        <a:rPr lang="en-US" sz="1300" b="1" u="sng" dirty="0">
                          <a:latin typeface="Arial" panose="020B0604020202020204" pitchFamily="34" charset="0"/>
                          <a:cs typeface="Arial" panose="020B0604020202020204" pitchFamily="34" charset="0"/>
                        </a:rPr>
                        <a:t>1. Express concern</a:t>
                      </a:r>
                      <a:r>
                        <a:rPr lang="en-US" sz="1300" u="sng"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about patients risk for drinking related health problems</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1157486">
                <a:tc>
                  <a:txBody>
                    <a:bodyPr/>
                    <a:lstStyle/>
                    <a:p>
                      <a:pPr marL="0" marR="0">
                        <a:spcBef>
                          <a:spcPts val="0"/>
                        </a:spcBef>
                        <a:spcAft>
                          <a:spcPts val="1000"/>
                        </a:spcAft>
                      </a:pPr>
                      <a:r>
                        <a:rPr lang="en-US" sz="1300" b="1" u="sng" dirty="0">
                          <a:latin typeface="Arial" panose="020B0604020202020204" pitchFamily="34" charset="0"/>
                          <a:cs typeface="Arial" panose="020B0604020202020204" pitchFamily="34" charset="0"/>
                        </a:rPr>
                        <a:t>2. Provide education</a:t>
                      </a:r>
                      <a:r>
                        <a:rPr lang="en-US" sz="1300" u="sng"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on links between alcohol use and patients’</a:t>
                      </a:r>
                      <a:r>
                        <a:rPr lang="en-US" sz="1300" b="1" dirty="0">
                          <a:latin typeface="Arial" panose="020B0604020202020204" pitchFamily="34" charset="0"/>
                          <a:cs typeface="Arial" panose="020B0604020202020204" pitchFamily="34" charset="0"/>
                        </a:rPr>
                        <a:t> co-occurring health conditions </a:t>
                      </a:r>
                      <a:r>
                        <a:rPr lang="en-US" sz="1300" dirty="0">
                          <a:latin typeface="Arial" panose="020B0604020202020204" pitchFamily="34" charset="0"/>
                          <a:cs typeface="Arial" panose="020B0604020202020204" pitchFamily="34" charset="0"/>
                        </a:rPr>
                        <a:t>(if present),</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xmlns="" val="10002"/>
                  </a:ext>
                </a:extLst>
              </a:tr>
              <a:tr h="952745">
                <a:tc>
                  <a:txBody>
                    <a:bodyPr/>
                    <a:lstStyle/>
                    <a:p>
                      <a:r>
                        <a:rPr lang="en-US" sz="1300" b="1" u="sng" dirty="0">
                          <a:latin typeface="Arial" panose="020B0604020202020204" pitchFamily="34" charset="0"/>
                          <a:cs typeface="Arial" panose="020B0604020202020204" pitchFamily="34" charset="0"/>
                        </a:rPr>
                        <a:t>3. Advise patient to abstain</a:t>
                      </a:r>
                      <a:r>
                        <a:rPr lang="en-US" sz="1300" u="sng"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(if contraindications) or drink below the recommended limits. </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xmlns="" val="10003"/>
                  </a:ext>
                </a:extLst>
              </a:tr>
              <a:tr h="1431422">
                <a:tc>
                  <a:txBody>
                    <a:bodyPr/>
                    <a:lstStyle/>
                    <a:p>
                      <a:r>
                        <a:rPr lang="en-US" sz="1300" b="1" u="sng" dirty="0">
                          <a:latin typeface="Arial" panose="020B0604020202020204" pitchFamily="34" charset="0"/>
                          <a:cs typeface="Arial" panose="020B0604020202020204" pitchFamily="34" charset="0"/>
                        </a:rPr>
                        <a:t>4. Support</a:t>
                      </a:r>
                      <a:r>
                        <a:rPr lang="en-US" sz="1300" dirty="0">
                          <a:latin typeface="Arial" panose="020B0604020202020204" pitchFamily="34" charset="0"/>
                          <a:cs typeface="Arial" panose="020B0604020202020204" pitchFamily="34" charset="0"/>
                        </a:rPr>
                        <a:t> patient in setting a drinking goal and arrive at </a:t>
                      </a:r>
                      <a:r>
                        <a:rPr lang="en-US" sz="1300" b="1" dirty="0">
                          <a:latin typeface="Arial" panose="020B0604020202020204" pitchFamily="34" charset="0"/>
                          <a:cs typeface="Arial" panose="020B0604020202020204" pitchFamily="34" charset="0"/>
                        </a:rPr>
                        <a:t>a shared decision</a:t>
                      </a:r>
                      <a:r>
                        <a:rPr lang="en-US" sz="1300" dirty="0">
                          <a:latin typeface="Arial" panose="020B0604020202020204" pitchFamily="34" charset="0"/>
                          <a:cs typeface="Arial" panose="020B0604020202020204" pitchFamily="34" charset="0"/>
                        </a:rPr>
                        <a:t> in treatment plan. Encourage specificity, e.g., cutting down to X number of drinks and documenting intended steps. </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4"/>
                  </a:ext>
                </a:extLst>
              </a:tr>
              <a:tr h="759083">
                <a:tc>
                  <a:txBody>
                    <a:bodyPr/>
                    <a:lstStyle/>
                    <a:p>
                      <a:r>
                        <a:rPr lang="en-US" sz="1300" b="1" u="sng" dirty="0">
                          <a:latin typeface="Arial" panose="020B0604020202020204" pitchFamily="34" charset="0"/>
                          <a:cs typeface="Arial" panose="020B0604020202020204" pitchFamily="34" charset="0"/>
                        </a:rPr>
                        <a:t>5. Suggest treatment referral,</a:t>
                      </a:r>
                      <a:r>
                        <a:rPr lang="en-US" sz="1300" u="sng"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if appropriate (e.g., AUDIT-C ≥ 8)</a:t>
                      </a:r>
                    </a:p>
                  </a:txBody>
                  <a:tcPr marL="49763" marR="49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xmlns="" val="10005"/>
                  </a:ext>
                </a:extLst>
              </a:tr>
            </a:tbl>
          </a:graphicData>
        </a:graphic>
      </p:graphicFrame>
      <p:sp>
        <p:nvSpPr>
          <p:cNvPr id="31750" name="AutoShape 101"/>
          <p:cNvSpPr>
            <a:spLocks noChangeArrowheads="1"/>
          </p:cNvSpPr>
          <p:nvPr/>
        </p:nvSpPr>
        <p:spPr bwMode="auto">
          <a:xfrm>
            <a:off x="7260432" y="1092540"/>
            <a:ext cx="3231357" cy="746806"/>
          </a:xfrm>
          <a:prstGeom prst="wedgeRoundRectCallout">
            <a:avLst>
              <a:gd name="adj1" fmla="val -59590"/>
              <a:gd name="adj2" fmla="val 83885"/>
              <a:gd name="adj3" fmla="val 16667"/>
            </a:avLst>
          </a:prstGeom>
          <a:solidFill>
            <a:srgbClr val="C2D69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“I am concerned about your use of alcohol because you are drinking above the recommended limits.”</a:t>
            </a:r>
          </a:p>
        </p:txBody>
      </p:sp>
      <p:sp>
        <p:nvSpPr>
          <p:cNvPr id="31749" name="AutoShape 102"/>
          <p:cNvSpPr>
            <a:spLocks noChangeArrowheads="1"/>
          </p:cNvSpPr>
          <p:nvPr/>
        </p:nvSpPr>
        <p:spPr bwMode="auto">
          <a:xfrm>
            <a:off x="7518400" y="2162629"/>
            <a:ext cx="3034506" cy="943178"/>
          </a:xfrm>
          <a:prstGeom prst="wedgeRoundRectCallout">
            <a:avLst>
              <a:gd name="adj1" fmla="val -71183"/>
              <a:gd name="adj2" fmla="val 46885"/>
              <a:gd name="adj3" fmla="val 16667"/>
            </a:avLst>
          </a:prstGeom>
          <a:solidFill>
            <a:srgbClr val="B2A1C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200" dirty="0">
                <a:latin typeface="Arial" panose="020B0604020202020204" pitchFamily="34" charset="0"/>
                <a:cs typeface="Arial" panose="020B0604020202020204" pitchFamily="34" charset="0"/>
              </a:rPr>
              <a:t>“Because of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your</a:t>
            </a:r>
            <a:r>
              <a:rPr lang="en-US" sz="1200" dirty="0">
                <a:latin typeface="Arial" panose="020B0604020202020204" pitchFamily="34" charset="0"/>
                <a:cs typeface="Arial" panose="020B0604020202020204" pitchFamily="34" charset="0"/>
              </a:rPr>
              <a:t> [Chronic or co-occurring condition], I  am concerned that your alcohol use may impact your health by [relevant repercussion].”</a:t>
            </a:r>
          </a:p>
        </p:txBody>
      </p:sp>
      <p:sp>
        <p:nvSpPr>
          <p:cNvPr id="31748" name="AutoShape 103"/>
          <p:cNvSpPr>
            <a:spLocks noChangeArrowheads="1"/>
          </p:cNvSpPr>
          <p:nvPr/>
        </p:nvSpPr>
        <p:spPr bwMode="auto">
          <a:xfrm>
            <a:off x="7791722" y="3238714"/>
            <a:ext cx="2761184" cy="567477"/>
          </a:xfrm>
          <a:prstGeom prst="wedgeRoundRectCallout">
            <a:avLst>
              <a:gd name="adj1" fmla="val -78522"/>
              <a:gd name="adj2" fmla="val -8888"/>
              <a:gd name="adj3" fmla="val 16667"/>
            </a:avLst>
          </a:prstGeom>
          <a:solidFill>
            <a:srgbClr val="92CDD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300" dirty="0">
                <a:latin typeface="Arial Unicode MS" panose="020B0604020202020204" pitchFamily="34" charset="-128"/>
                <a:ea typeface="Arial Unicode MS" panose="020B0604020202020204" pitchFamily="34" charset="-128"/>
                <a:cs typeface="Arial Unicode MS" panose="020B0604020202020204" pitchFamily="34" charset="-128"/>
              </a:rPr>
              <a:t>“What do you see as the possible benefits to cutting down?”</a:t>
            </a:r>
          </a:p>
        </p:txBody>
      </p:sp>
      <p:sp>
        <p:nvSpPr>
          <p:cNvPr id="31747" name="AutoShape 104"/>
          <p:cNvSpPr>
            <a:spLocks noChangeArrowheads="1"/>
          </p:cNvSpPr>
          <p:nvPr/>
        </p:nvSpPr>
        <p:spPr bwMode="auto">
          <a:xfrm>
            <a:off x="7893270" y="3989433"/>
            <a:ext cx="2659637" cy="1085669"/>
          </a:xfrm>
          <a:prstGeom prst="wedgeRoundRectCallout">
            <a:avLst>
              <a:gd name="adj1" fmla="val -83922"/>
              <a:gd name="adj2" fmla="val -53110"/>
              <a:gd name="adj3" fmla="val 16667"/>
            </a:avLst>
          </a:prstGeom>
          <a:solidFill>
            <a:srgbClr val="92CDD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200" dirty="0">
                <a:latin typeface="Cambria" panose="02040503050406030204" pitchFamily="18" charset="0"/>
              </a:rPr>
              <a:t>If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patient</a:t>
            </a:r>
            <a:r>
              <a:rPr lang="en-US" sz="1200" dirty="0">
                <a:latin typeface="Cambria" panose="02040503050406030204" pitchFamily="18" charset="0"/>
              </a:rPr>
              <a:t> indicates no desire to change…</a:t>
            </a:r>
          </a:p>
          <a:p>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“What would be a sign to you that change would be worth considering?”</a:t>
            </a:r>
          </a:p>
        </p:txBody>
      </p:sp>
      <p:sp>
        <p:nvSpPr>
          <p:cNvPr id="31746" name="AutoShape 105"/>
          <p:cNvSpPr>
            <a:spLocks noChangeArrowheads="1"/>
          </p:cNvSpPr>
          <p:nvPr/>
        </p:nvSpPr>
        <p:spPr bwMode="auto">
          <a:xfrm>
            <a:off x="7848942" y="5187882"/>
            <a:ext cx="2703965" cy="513215"/>
          </a:xfrm>
          <a:prstGeom prst="wedgeRoundRectCallout">
            <a:avLst>
              <a:gd name="adj1" fmla="val -79051"/>
              <a:gd name="adj2" fmla="val 5873"/>
              <a:gd name="adj3" fmla="val 16667"/>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“What changes are you willing to make to meet this goal?”</a:t>
            </a:r>
          </a:p>
        </p:txBody>
      </p:sp>
      <p:sp>
        <p:nvSpPr>
          <p:cNvPr id="31745" name="AutoShape 106"/>
          <p:cNvSpPr>
            <a:spLocks noChangeArrowheads="1"/>
          </p:cNvSpPr>
          <p:nvPr/>
        </p:nvSpPr>
        <p:spPr bwMode="auto">
          <a:xfrm>
            <a:off x="7640351" y="5919844"/>
            <a:ext cx="2953542" cy="807784"/>
          </a:xfrm>
          <a:prstGeom prst="wedgeRoundRectCallout">
            <a:avLst>
              <a:gd name="adj1" fmla="val -68357"/>
              <a:gd name="adj2" fmla="val -27712"/>
              <a:gd name="adj3" fmla="val 16667"/>
            </a:avLst>
          </a:prstGeom>
          <a:solidFill>
            <a:srgbClr val="D9959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“Would you be willing to talk to someone to learn about options to support your changes?”</a:t>
            </a:r>
          </a:p>
        </p:txBody>
      </p:sp>
      <p:sp>
        <p:nvSpPr>
          <p:cNvPr id="11" name="TextBox 10"/>
          <p:cNvSpPr txBox="1"/>
          <p:nvPr/>
        </p:nvSpPr>
        <p:spPr>
          <a:xfrm>
            <a:off x="1741715" y="1669144"/>
            <a:ext cx="2210175" cy="4449960"/>
          </a:xfrm>
          <a:prstGeom prst="rect">
            <a:avLst/>
          </a:prstGeom>
          <a:noFill/>
        </p:spPr>
        <p:txBody>
          <a:bodyPr wrap="square" rtlCol="0">
            <a:noAutofit/>
          </a:bodyPr>
          <a:lstStyle/>
          <a:p>
            <a:pPr marL="174625" indent="-174625">
              <a:buFont typeface="Arial" pitchFamily="34" charset="0"/>
              <a:buChar char="•"/>
            </a:pPr>
            <a:r>
              <a:rPr lang="en-US" sz="1600" dirty="0">
                <a:latin typeface="+mj-lt"/>
              </a:rPr>
              <a:t>Effective for moderate to high risk drinking (even in non-treatment-seeking populations)</a:t>
            </a:r>
          </a:p>
          <a:p>
            <a:pPr marL="174625" indent="-174625"/>
            <a:endParaRPr lang="en-US" sz="1600" dirty="0">
              <a:latin typeface="+mj-lt"/>
            </a:endParaRPr>
          </a:p>
          <a:p>
            <a:pPr marL="173038" indent="-173038">
              <a:buFont typeface="Arial" pitchFamily="34" charset="0"/>
              <a:buChar char="•"/>
            </a:pPr>
            <a:r>
              <a:rPr lang="en-US" sz="1600" dirty="0">
                <a:latin typeface="+mj-lt"/>
              </a:rPr>
              <a:t>Should only take about 5 minutes</a:t>
            </a:r>
          </a:p>
          <a:p>
            <a:endParaRPr lang="en-US" sz="1600" dirty="0">
              <a:latin typeface="+mj-lt"/>
            </a:endParaRPr>
          </a:p>
          <a:p>
            <a:pPr marL="173038" indent="-173038">
              <a:buFont typeface="Arial" pitchFamily="34" charset="0"/>
              <a:buChar char="•"/>
            </a:pPr>
            <a:r>
              <a:rPr lang="en-US" sz="1600" dirty="0">
                <a:latin typeface="+mj-lt"/>
              </a:rPr>
              <a:t>If abstinence is not a realistic option, aim for </a:t>
            </a:r>
            <a:r>
              <a:rPr lang="en-US" sz="1600" b="1" dirty="0">
                <a:latin typeface="+mj-lt"/>
              </a:rPr>
              <a:t>harm reduction </a:t>
            </a:r>
            <a:r>
              <a:rPr lang="en-US" sz="1600" dirty="0">
                <a:latin typeface="+mj-lt"/>
              </a:rPr>
              <a:t>approach</a:t>
            </a:r>
          </a:p>
          <a:p>
            <a:endParaRPr lang="en-US" dirty="0"/>
          </a:p>
        </p:txBody>
      </p:sp>
      <p:sp>
        <p:nvSpPr>
          <p:cNvPr id="12" name="TextBox 11"/>
          <p:cNvSpPr txBox="1"/>
          <p:nvPr/>
        </p:nvSpPr>
        <p:spPr>
          <a:xfrm>
            <a:off x="1492469" y="6158096"/>
            <a:ext cx="2459421" cy="646331"/>
          </a:xfrm>
          <a:prstGeom prst="rect">
            <a:avLst/>
          </a:prstGeom>
          <a:noFill/>
        </p:spPr>
        <p:txBody>
          <a:bodyPr wrap="square" rtlCol="0">
            <a:spAutoFit/>
          </a:bodyPr>
          <a:lstStyle/>
          <a:p>
            <a:endParaRPr lang="en-US" sz="1200" dirty="0">
              <a:cs typeface="Arial" pitchFamily="34" charset="0"/>
            </a:endParaRPr>
          </a:p>
          <a:p>
            <a:endParaRPr lang="en-US" sz="1200" dirty="0">
              <a:cs typeface="Arial" pitchFamily="34" charset="0"/>
            </a:endParaRPr>
          </a:p>
          <a:p>
            <a:r>
              <a:rPr lang="en-US" sz="1200" dirty="0">
                <a:cs typeface="Arial" pitchFamily="34" charset="0"/>
              </a:rPr>
              <a:t> </a:t>
            </a:r>
          </a:p>
        </p:txBody>
      </p:sp>
      <p:sp>
        <p:nvSpPr>
          <p:cNvPr id="15" name="Rectangle 14"/>
          <p:cNvSpPr/>
          <p:nvPr/>
        </p:nvSpPr>
        <p:spPr>
          <a:xfrm>
            <a:off x="1524000" y="6004961"/>
            <a:ext cx="2407842" cy="738664"/>
          </a:xfrm>
          <a:prstGeom prst="rect">
            <a:avLst/>
          </a:prstGeom>
        </p:spPr>
        <p:txBody>
          <a:bodyPr wrap="square">
            <a:spAutoFit/>
          </a:bodyPr>
          <a:lstStyle/>
          <a:p>
            <a:r>
              <a:rPr lang="en-US" sz="1050" dirty="0" err="1">
                <a:cs typeface="Arial" pitchFamily="34" charset="0"/>
              </a:rPr>
              <a:t>Guth</a:t>
            </a:r>
            <a:r>
              <a:rPr lang="en-US" sz="1050" dirty="0">
                <a:cs typeface="Arial" pitchFamily="34" charset="0"/>
              </a:rPr>
              <a:t> S. </a:t>
            </a:r>
            <a:r>
              <a:rPr lang="en-US" sz="1050" i="1" dirty="0">
                <a:cs typeface="Arial" pitchFamily="34" charset="0"/>
              </a:rPr>
              <a:t>Jr Stud </a:t>
            </a:r>
            <a:r>
              <a:rPr lang="en-US" sz="1050" i="1" dirty="0" err="1">
                <a:cs typeface="Arial" pitchFamily="34" charset="0"/>
              </a:rPr>
              <a:t>Alc</a:t>
            </a:r>
            <a:r>
              <a:rPr lang="en-US" sz="1050" i="1" dirty="0">
                <a:cs typeface="Arial" pitchFamily="34" charset="0"/>
              </a:rPr>
              <a:t> Drugs. </a:t>
            </a:r>
            <a:r>
              <a:rPr lang="en-US" sz="1050" dirty="0">
                <a:cs typeface="Arial" pitchFamily="34" charset="0"/>
              </a:rPr>
              <a:t>2008.</a:t>
            </a:r>
            <a:endParaRPr lang="en-US" sz="1050" dirty="0"/>
          </a:p>
          <a:p>
            <a:r>
              <a:rPr lang="en-US" sz="1050" dirty="0"/>
              <a:t>The Management of Substance Use Disorders Working Group; VA/</a:t>
            </a:r>
            <a:r>
              <a:rPr lang="en-US" sz="1050" dirty="0" err="1"/>
              <a:t>DoD</a:t>
            </a:r>
            <a:r>
              <a:rPr lang="en-US" sz="1050" dirty="0"/>
              <a:t> SUD Guidelines. 2009 </a:t>
            </a:r>
          </a:p>
        </p:txBody>
      </p:sp>
      <p:sp>
        <p:nvSpPr>
          <p:cNvPr id="13" name="Title 1"/>
          <p:cNvSpPr txBox="1">
            <a:spLocks/>
          </p:cNvSpPr>
          <p:nvPr/>
        </p:nvSpPr>
        <p:spPr>
          <a:xfrm>
            <a:off x="1868215" y="228600"/>
            <a:ext cx="8153400" cy="990600"/>
          </a:xfrm>
          <a:prstGeom prst="rect">
            <a:avLst/>
          </a:prstGeom>
        </p:spPr>
        <p:txBody>
          <a:bodyPr>
            <a:noAutofit/>
          </a:bodyPr>
          <a:lstStyle>
            <a:lvl1pPr algn="l" defTabSz="457200" rtl="0" eaLnBrk="1" latinLnBrk="0" hangingPunct="1">
              <a:spcBef>
                <a:spcPct val="0"/>
              </a:spcBef>
              <a:buNone/>
              <a:defRPr sz="2400" kern="1200">
                <a:solidFill>
                  <a:schemeClr val="bg1"/>
                </a:solidFill>
                <a:latin typeface="Georgia"/>
                <a:ea typeface="+mj-ea"/>
                <a:cs typeface="Georgia"/>
              </a:defRPr>
            </a:lvl1pPr>
          </a:lstStyle>
          <a:p>
            <a:r>
              <a:rPr lang="en-US" sz="3200" dirty="0">
                <a:solidFill>
                  <a:schemeClr val="tx1"/>
                </a:solidFill>
                <a:latin typeface="Arial Rounded MT Bold" panose="020F0704030504030204" pitchFamily="34" charset="0"/>
              </a:rPr>
              <a:t>Brief Intervention</a:t>
            </a:r>
          </a:p>
        </p:txBody>
      </p:sp>
      <p:sp>
        <p:nvSpPr>
          <p:cNvPr id="3" name="Down Arrow 2"/>
          <p:cNvSpPr/>
          <p:nvPr/>
        </p:nvSpPr>
        <p:spPr>
          <a:xfrm>
            <a:off x="8970325" y="590405"/>
            <a:ext cx="403979" cy="4910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860274" y="250139"/>
            <a:ext cx="1358027" cy="369332"/>
          </a:xfrm>
          <a:prstGeom prst="rect">
            <a:avLst/>
          </a:prstGeom>
          <a:noFill/>
        </p:spPr>
        <p:txBody>
          <a:bodyPr wrap="square" rtlCol="0">
            <a:spAutoFit/>
          </a:bodyPr>
          <a:lstStyle/>
          <a:p>
            <a:r>
              <a:rPr lang="en-US" b="1" dirty="0"/>
              <a:t>Script</a:t>
            </a:r>
          </a:p>
        </p:txBody>
      </p:sp>
    </p:spTree>
    <p:extLst>
      <p:ext uri="{BB962C8B-B14F-4D97-AF65-F5344CB8AC3E}">
        <p14:creationId xmlns:p14="http://schemas.microsoft.com/office/powerpoint/2010/main" val="415249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48" grpId="0" animBg="1"/>
      <p:bldP spid="31747" grpId="0" animBg="1"/>
      <p:bldP spid="31746" grpId="0" animBg="1"/>
      <p:bldP spid="317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Arial Rounded MT Bold" panose="020F0704030504030204" pitchFamily="34" charset="0"/>
              </a:rPr>
              <a:t>Brief Intervention:    </a:t>
            </a:r>
            <a:br>
              <a:rPr lang="en-US" sz="3200" dirty="0">
                <a:latin typeface="Arial Rounded MT Bold" panose="020F0704030504030204" pitchFamily="34" charset="0"/>
              </a:rPr>
            </a:br>
            <a:r>
              <a:rPr lang="en-US" sz="3200" dirty="0">
                <a:latin typeface="+mn-lt"/>
              </a:rPr>
              <a:t>Referral Options</a:t>
            </a:r>
          </a:p>
        </p:txBody>
      </p:sp>
      <p:graphicFrame>
        <p:nvGraphicFramePr>
          <p:cNvPr id="5" name="Diagram 4"/>
          <p:cNvGraphicFramePr/>
          <p:nvPr>
            <p:extLst>
              <p:ext uri="{D42A27DB-BD31-4B8C-83A1-F6EECF244321}">
                <p14:modId xmlns:p14="http://schemas.microsoft.com/office/powerpoint/2010/main" val="4282066961"/>
              </p:ext>
            </p:extLst>
          </p:nvPr>
        </p:nvGraphicFramePr>
        <p:xfrm>
          <a:off x="2751554" y="2465849"/>
          <a:ext cx="6483096" cy="3689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120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The  </a:t>
            </a:r>
            <a:r>
              <a:rPr lang="en-US" strike="sngStrike" dirty="0">
                <a:latin typeface="+mn-lt"/>
              </a:rPr>
              <a:t>5</a:t>
            </a:r>
            <a:r>
              <a:rPr lang="en-US" dirty="0">
                <a:solidFill>
                  <a:schemeClr val="accent6">
                    <a:lumMod val="50000"/>
                  </a:schemeClr>
                </a:solidFill>
                <a:latin typeface="+mn-lt"/>
              </a:rPr>
              <a:t> </a:t>
            </a:r>
            <a:r>
              <a:rPr lang="en-US" u="sng" dirty="0">
                <a:solidFill>
                  <a:schemeClr val="accent6">
                    <a:lumMod val="50000"/>
                  </a:schemeClr>
                </a:solidFill>
                <a:latin typeface="+mn-lt"/>
              </a:rPr>
              <a:t>6</a:t>
            </a:r>
            <a:r>
              <a:rPr lang="en-US" dirty="0">
                <a:solidFill>
                  <a:schemeClr val="accent6">
                    <a:lumMod val="50000"/>
                  </a:schemeClr>
                </a:solidFill>
                <a:latin typeface="+mn-lt"/>
              </a:rPr>
              <a:t> </a:t>
            </a:r>
            <a:r>
              <a:rPr lang="en-US" dirty="0">
                <a:latin typeface="+mn-lt"/>
              </a:rPr>
              <a:t>Stages of Change</a:t>
            </a:r>
            <a:endParaRPr lang="en-US" b="1" dirty="0">
              <a:latin typeface="+mn-lt"/>
            </a:endParaRPr>
          </a:p>
        </p:txBody>
      </p:sp>
      <p:graphicFrame>
        <p:nvGraphicFramePr>
          <p:cNvPr id="5" name="Content Placeholder 4"/>
          <p:cNvGraphicFramePr>
            <a:graphicFrameLocks noGrp="1"/>
          </p:cNvGraphicFramePr>
          <p:nvPr>
            <p:ph idx="1"/>
          </p:nvPr>
        </p:nvGraphicFramePr>
        <p:xfrm>
          <a:off x="1832610" y="1935651"/>
          <a:ext cx="7680960" cy="4190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Arrow Callout 9"/>
          <p:cNvSpPr/>
          <p:nvPr/>
        </p:nvSpPr>
        <p:spPr>
          <a:xfrm>
            <a:off x="8576310" y="3884465"/>
            <a:ext cx="1874520" cy="1223010"/>
          </a:xfrm>
          <a:prstGeom prst="leftArrowCallout">
            <a:avLst/>
          </a:prstGeom>
          <a:solidFill>
            <a:schemeClr val="accent1">
              <a:tint val="40000"/>
              <a:hueOff val="0"/>
              <a:satOff val="0"/>
              <a:lumOff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“6.”  </a:t>
            </a:r>
          </a:p>
          <a:p>
            <a:pPr algn="ctr"/>
            <a:r>
              <a:rPr lang="en-US" sz="1600" b="1" dirty="0">
                <a:solidFill>
                  <a:schemeClr val="tx1"/>
                </a:solidFill>
              </a:rPr>
              <a:t>Return to Use</a:t>
            </a:r>
          </a:p>
        </p:txBody>
      </p:sp>
      <p:sp>
        <p:nvSpPr>
          <p:cNvPr id="3" name="TextBox 2"/>
          <p:cNvSpPr txBox="1"/>
          <p:nvPr/>
        </p:nvSpPr>
        <p:spPr>
          <a:xfrm>
            <a:off x="5547360" y="5370385"/>
            <a:ext cx="3851910" cy="984885"/>
          </a:xfrm>
          <a:prstGeom prst="rect">
            <a:avLst/>
          </a:prstGeom>
          <a:noFill/>
        </p:spPr>
        <p:txBody>
          <a:bodyPr wrap="square" rtlCol="0">
            <a:spAutoFit/>
          </a:bodyPr>
          <a:lstStyle/>
          <a:p>
            <a:r>
              <a:rPr lang="en-US" sz="1600" b="1" dirty="0"/>
              <a:t>Click the links for more information:</a:t>
            </a:r>
          </a:p>
          <a:p>
            <a:r>
              <a:rPr lang="en-US" sz="1400" dirty="0">
                <a:hlinkClick r:id="rId7"/>
              </a:rPr>
              <a:t>6 Stages from SMART Recovery</a:t>
            </a:r>
            <a:endParaRPr lang="en-US" sz="1400" dirty="0"/>
          </a:p>
          <a:p>
            <a:r>
              <a:rPr lang="en-US" sz="1400" dirty="0">
                <a:hlinkClick r:id="rId8"/>
              </a:rPr>
              <a:t>Applying the stages of change </a:t>
            </a:r>
            <a:endParaRPr lang="en-US" sz="1400" dirty="0"/>
          </a:p>
          <a:p>
            <a:r>
              <a:rPr lang="en-US" sz="1400" dirty="0">
                <a:hlinkClick r:id="rId9"/>
              </a:rPr>
              <a:t>Changing for Good</a:t>
            </a:r>
            <a:endParaRPr lang="en-US" sz="1400" dirty="0"/>
          </a:p>
        </p:txBody>
      </p:sp>
      <p:sp>
        <p:nvSpPr>
          <p:cNvPr id="4" name="TextBox 3"/>
          <p:cNvSpPr txBox="1"/>
          <p:nvPr/>
        </p:nvSpPr>
        <p:spPr>
          <a:xfrm flipH="1">
            <a:off x="1832609" y="1935650"/>
            <a:ext cx="4206240" cy="707886"/>
          </a:xfrm>
          <a:prstGeom prst="rect">
            <a:avLst/>
          </a:prstGeom>
          <a:noFill/>
        </p:spPr>
        <p:txBody>
          <a:bodyPr wrap="square" rtlCol="0">
            <a:spAutoFit/>
          </a:bodyPr>
          <a:lstStyle/>
          <a:p>
            <a:r>
              <a:rPr lang="en-US" sz="2000" b="1" dirty="0">
                <a:solidFill>
                  <a:srgbClr val="00B0F0"/>
                </a:solidFill>
              </a:rPr>
              <a:t>After screening: consider their current stage of change!</a:t>
            </a:r>
          </a:p>
        </p:txBody>
      </p:sp>
    </p:spTree>
    <p:extLst>
      <p:ext uri="{BB962C8B-B14F-4D97-AF65-F5344CB8AC3E}">
        <p14:creationId xmlns:p14="http://schemas.microsoft.com/office/powerpoint/2010/main" val="2455908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1310" y="2503171"/>
            <a:ext cx="6663690" cy="646331"/>
          </a:xfrm>
          <a:prstGeom prst="rect">
            <a:avLst/>
          </a:prstGeom>
          <a:noFill/>
        </p:spPr>
        <p:txBody>
          <a:bodyPr wrap="square" rtlCol="0">
            <a:spAutoFit/>
          </a:bodyPr>
          <a:lstStyle/>
          <a:p>
            <a:pPr algn="ctr"/>
            <a:r>
              <a:rPr lang="en-US" sz="3600" b="1" dirty="0">
                <a:solidFill>
                  <a:srgbClr val="0070C0"/>
                </a:solidFill>
              </a:rPr>
              <a:t>OPIOID USE DISORDER</a:t>
            </a:r>
          </a:p>
        </p:txBody>
      </p:sp>
    </p:spTree>
    <p:extLst>
      <p:ext uri="{BB962C8B-B14F-4D97-AF65-F5344CB8AC3E}">
        <p14:creationId xmlns:p14="http://schemas.microsoft.com/office/powerpoint/2010/main" val="318390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B6DA635-E9B5-445B-9BAD-91C37D6B44C8}"/>
              </a:ext>
            </a:extLst>
          </p:cNvPr>
          <p:cNvSpPr>
            <a:spLocks noChangeArrowheads="1"/>
          </p:cNvSpPr>
          <p:nvPr/>
        </p:nvSpPr>
        <p:spPr bwMode="auto">
          <a:xfrm>
            <a:off x="635801" y="485105"/>
            <a:ext cx="948977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panose="020B0604020202020204" pitchFamily="34" charset="0"/>
              </a:rPr>
              <a:t>Age-adjusted drug overdose death rates, by sex: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panose="020B0604020202020204" pitchFamily="34" charset="0"/>
              </a:rPr>
              <a:t>United States, 1999–2018</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2050" name="Picture 2" descr="This figure shows trends in age-adjusted drug overdose death rates, by sex, from 1999 through 2018. The rates in 2018 were lower than in 2017 for total, male, and female. ">
            <a:hlinkClick r:id="rId2"/>
            <a:extLst>
              <a:ext uri="{FF2B5EF4-FFF2-40B4-BE49-F238E27FC236}">
                <a16:creationId xmlns:a16="http://schemas.microsoft.com/office/drawing/2014/main" xmlns="" id="{20B33D1D-713D-4B3E-A0FB-1E0C7D8A2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571" y="1469991"/>
            <a:ext cx="9489777" cy="44745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C7DC5524-3EC5-4AC5-B123-82B26BFB3341}"/>
              </a:ext>
            </a:extLst>
          </p:cNvPr>
          <p:cNvSpPr/>
          <p:nvPr/>
        </p:nvSpPr>
        <p:spPr>
          <a:xfrm>
            <a:off x="4242619" y="5944571"/>
            <a:ext cx="6980903" cy="369332"/>
          </a:xfrm>
          <a:prstGeom prst="rect">
            <a:avLst/>
          </a:prstGeom>
        </p:spPr>
        <p:txBody>
          <a:bodyPr wrap="square">
            <a:spAutoFit/>
          </a:bodyPr>
          <a:lstStyle/>
          <a:p>
            <a:r>
              <a:rPr lang="en-US" dirty="0"/>
              <a:t>https://www.cdc.gov/nchs/products/databriefs/db356.htm</a:t>
            </a:r>
          </a:p>
        </p:txBody>
      </p:sp>
    </p:spTree>
    <p:extLst>
      <p:ext uri="{BB962C8B-B14F-4D97-AF65-F5344CB8AC3E}">
        <p14:creationId xmlns:p14="http://schemas.microsoft.com/office/powerpoint/2010/main" val="794311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FDC3E21-466F-4B1F-8433-5EB02DDF45B1}"/>
              </a:ext>
            </a:extLst>
          </p:cNvPr>
          <p:cNvSpPr>
            <a:spLocks noChangeArrowheads="1"/>
          </p:cNvSpPr>
          <p:nvPr/>
        </p:nvSpPr>
        <p:spPr bwMode="auto">
          <a:xfrm>
            <a:off x="896701" y="407904"/>
            <a:ext cx="10215938"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panose="020B0604020202020204" pitchFamily="34" charset="0"/>
              </a:rPr>
              <a:t>Age-adjusted drug overdose death rates involving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panose="020B0604020202020204" pitchFamily="34" charset="0"/>
              </a:rPr>
              <a:t> opioids, by type of opioid: United States, 1999–2018</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
            </a:r>
            <a:br>
              <a:rPr lang="en-US" altLang="en-US" dirty="0">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This figure shows trends from 1999 through 2018 in age-adjusted drug overdose death rates involving different types of opioids. The different opioids include natural and semisynthetic opioids, heroin, methadone, and synthetic opioids other than methadone.">
            <a:hlinkClick r:id="rId2"/>
            <a:extLst>
              <a:ext uri="{FF2B5EF4-FFF2-40B4-BE49-F238E27FC236}">
                <a16:creationId xmlns:a16="http://schemas.microsoft.com/office/drawing/2014/main" xmlns="" id="{936A1AAB-86AE-4CB8-8B62-C001E10AD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498" y="1334729"/>
            <a:ext cx="9182347" cy="40041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C26BE99A-CB5B-474A-B8BE-25210E62903C}"/>
              </a:ext>
            </a:extLst>
          </p:cNvPr>
          <p:cNvSpPr/>
          <p:nvPr/>
        </p:nvSpPr>
        <p:spPr>
          <a:xfrm>
            <a:off x="1377498" y="5402382"/>
            <a:ext cx="9972097" cy="646331"/>
          </a:xfrm>
          <a:prstGeom prst="rect">
            <a:avLst/>
          </a:prstGeom>
        </p:spPr>
        <p:txBody>
          <a:bodyPr wrap="square">
            <a:spAutoFit/>
          </a:bodyPr>
          <a:lstStyle/>
          <a:p>
            <a:r>
              <a:rPr lang="en-US" b="1" dirty="0"/>
              <a:t>Natural and semisynthetic opioids</a:t>
            </a:r>
            <a:r>
              <a:rPr lang="en-US" dirty="0"/>
              <a:t>: Includes drugs such as morphine, codeine, hydrocodone, and oxycodone.</a:t>
            </a:r>
          </a:p>
        </p:txBody>
      </p:sp>
      <p:sp>
        <p:nvSpPr>
          <p:cNvPr id="4" name="Rectangle 3">
            <a:extLst>
              <a:ext uri="{FF2B5EF4-FFF2-40B4-BE49-F238E27FC236}">
                <a16:creationId xmlns:a16="http://schemas.microsoft.com/office/drawing/2014/main" xmlns="" id="{DE99BD56-3A69-4E61-A7DA-45AF0B6BDFAA}"/>
              </a:ext>
            </a:extLst>
          </p:cNvPr>
          <p:cNvSpPr/>
          <p:nvPr/>
        </p:nvSpPr>
        <p:spPr>
          <a:xfrm>
            <a:off x="1377498" y="5942575"/>
            <a:ext cx="9437004" cy="646331"/>
          </a:xfrm>
          <a:prstGeom prst="rect">
            <a:avLst/>
          </a:prstGeom>
        </p:spPr>
        <p:txBody>
          <a:bodyPr wrap="square">
            <a:spAutoFit/>
          </a:bodyPr>
          <a:lstStyle/>
          <a:p>
            <a:r>
              <a:rPr lang="en-US" b="1" dirty="0"/>
              <a:t>Synthetic opioids other than methadone</a:t>
            </a:r>
            <a:r>
              <a:rPr lang="en-US" dirty="0"/>
              <a:t>: Includes drugs such as fentanyl, fentanyl analogs, and tramadol.</a:t>
            </a:r>
          </a:p>
        </p:txBody>
      </p:sp>
    </p:spTree>
    <p:extLst>
      <p:ext uri="{BB962C8B-B14F-4D97-AF65-F5344CB8AC3E}">
        <p14:creationId xmlns:p14="http://schemas.microsoft.com/office/powerpoint/2010/main" val="248004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Rounded MT Bold" panose="020F0704030504030204" pitchFamily="34" charset="0"/>
              </a:rPr>
              <a:t>Addiction:  Definition</a:t>
            </a:r>
            <a:endParaRPr lang="en-US" sz="3600" dirty="0">
              <a:latin typeface="+mn-lt"/>
            </a:endParaRPr>
          </a:p>
        </p:txBody>
      </p:sp>
      <p:sp>
        <p:nvSpPr>
          <p:cNvPr id="3" name="Content Placeholder 2"/>
          <p:cNvSpPr>
            <a:spLocks noGrp="1"/>
          </p:cNvSpPr>
          <p:nvPr>
            <p:ph idx="1"/>
          </p:nvPr>
        </p:nvSpPr>
        <p:spPr>
          <a:xfrm>
            <a:off x="1981200" y="2137411"/>
            <a:ext cx="8229600" cy="3988753"/>
          </a:xfrm>
        </p:spPr>
        <p:txBody>
          <a:bodyPr>
            <a:normAutofit/>
          </a:bodyPr>
          <a:lstStyle/>
          <a:p>
            <a:pPr marL="0" indent="0">
              <a:buNone/>
            </a:pPr>
            <a:r>
              <a:rPr lang="en-US" b="1" dirty="0">
                <a:cs typeface="Arial" panose="020B0604020202020204" pitchFamily="34" charset="0"/>
              </a:rPr>
              <a:t> </a:t>
            </a:r>
            <a:r>
              <a:rPr lang="en-US" sz="2000" b="1" dirty="0">
                <a:cs typeface="Arial" panose="020B0604020202020204" pitchFamily="34" charset="0"/>
                <a:hlinkClick r:id="rId2"/>
              </a:rPr>
              <a:t>Definition of Addiction</a:t>
            </a:r>
            <a:r>
              <a:rPr lang="en-US" sz="2000" dirty="0">
                <a:cs typeface="Arial" panose="020B0604020202020204" pitchFamily="34" charset="0"/>
              </a:rPr>
              <a:t>:</a:t>
            </a:r>
            <a:endParaRPr lang="en-US" sz="1000" b="1" dirty="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2449831" y="2593504"/>
            <a:ext cx="6812280" cy="3416320"/>
          </a:xfrm>
          <a:prstGeom prst="rect">
            <a:avLst/>
          </a:prstGeom>
          <a:noFill/>
        </p:spPr>
        <p:txBody>
          <a:bodyPr wrap="square" rtlCol="0">
            <a:spAutoFit/>
          </a:bodyPr>
          <a:lstStyle/>
          <a:p>
            <a:pPr marL="400050"/>
            <a:r>
              <a:rPr lang="en-US" sz="2000" dirty="0">
                <a:solidFill>
                  <a:srgbClr val="002060"/>
                </a:solidFill>
                <a:cs typeface="Arial" panose="020B0604020202020204" pitchFamily="34" charset="0"/>
              </a:rPr>
              <a:t>Addiction is a primary, </a:t>
            </a:r>
            <a:r>
              <a:rPr lang="en-US" sz="2000" b="1" dirty="0">
                <a:solidFill>
                  <a:srgbClr val="002060"/>
                </a:solidFill>
                <a:cs typeface="Arial" panose="020B0604020202020204" pitchFamily="34" charset="0"/>
              </a:rPr>
              <a:t>chronic disease of brain reward, motivation, memory and related circuitry</a:t>
            </a:r>
            <a:r>
              <a:rPr lang="en-US" sz="2000" dirty="0">
                <a:solidFill>
                  <a:srgbClr val="002060"/>
                </a:solidFill>
                <a:cs typeface="Arial" panose="020B0604020202020204" pitchFamily="34" charset="0"/>
              </a:rPr>
              <a:t>. Dysfunction in these circuits leads to characteristic biological, psychological, social and spiritual manifestations. This is reflected in an individual pathologically pursuing reward and/or relief by substance use and other behaviors.</a:t>
            </a:r>
          </a:p>
          <a:p>
            <a:pPr marL="400050"/>
            <a:endParaRPr lang="en-US" dirty="0">
              <a:solidFill>
                <a:srgbClr val="002060"/>
              </a:solidFill>
              <a:cs typeface="Arial" panose="020B0604020202020204" pitchFamily="34" charset="0"/>
            </a:endParaRPr>
          </a:p>
          <a:p>
            <a:pPr marL="400050"/>
            <a:r>
              <a:rPr lang="en-US" dirty="0">
                <a:solidFill>
                  <a:srgbClr val="002060"/>
                </a:solidFill>
                <a:cs typeface="Arial" panose="020B0604020202020204" pitchFamily="34" charset="0"/>
              </a:rPr>
              <a:t>            -</a:t>
            </a:r>
            <a:r>
              <a:rPr lang="en-US" sz="2000" b="1" u="sng" dirty="0">
                <a:solidFill>
                  <a:srgbClr val="002060"/>
                </a:solidFill>
              </a:rPr>
              <a:t>American Society of Addiction Medicine</a:t>
            </a:r>
            <a:r>
              <a:rPr lang="en-US" sz="2000" dirty="0">
                <a:solidFill>
                  <a:srgbClr val="002060"/>
                </a:solidFill>
              </a:rPr>
              <a:t> (</a:t>
            </a:r>
            <a:r>
              <a:rPr lang="en-US" dirty="0">
                <a:solidFill>
                  <a:srgbClr val="002060"/>
                </a:solidFill>
              </a:rPr>
              <a:t>“ASAM”)</a:t>
            </a:r>
          </a:p>
          <a:p>
            <a:pPr marL="400050"/>
            <a:endParaRPr lang="en-US" dirty="0">
              <a:solidFill>
                <a:srgbClr val="002060"/>
              </a:solidFill>
              <a:cs typeface="Arial" panose="020B0604020202020204" pitchFamily="34" charset="0"/>
            </a:endParaRPr>
          </a:p>
        </p:txBody>
      </p:sp>
      <p:sp>
        <p:nvSpPr>
          <p:cNvPr id="5" name="TextBox 4"/>
          <p:cNvSpPr txBox="1"/>
          <p:nvPr/>
        </p:nvSpPr>
        <p:spPr>
          <a:xfrm>
            <a:off x="6244590" y="5637107"/>
            <a:ext cx="3966210" cy="861774"/>
          </a:xfrm>
          <a:prstGeom prst="rect">
            <a:avLst/>
          </a:prstGeom>
          <a:noFill/>
        </p:spPr>
        <p:txBody>
          <a:bodyPr wrap="square" rtlCol="0">
            <a:spAutoFit/>
          </a:bodyPr>
          <a:lstStyle/>
          <a:p>
            <a:r>
              <a:rPr lang="en-US" sz="1600" dirty="0"/>
              <a:t>Link to  </a:t>
            </a:r>
            <a:r>
              <a:rPr lang="en-US" sz="1600" dirty="0">
                <a:hlinkClick r:id="rId2"/>
              </a:rPr>
              <a:t>ASAM Long Definition of Addiction</a:t>
            </a:r>
            <a:endParaRPr lang="en-US" sz="1600" dirty="0"/>
          </a:p>
          <a:p>
            <a:endParaRPr lang="en-US" dirty="0"/>
          </a:p>
        </p:txBody>
      </p:sp>
    </p:spTree>
    <p:extLst>
      <p:ext uri="{BB962C8B-B14F-4D97-AF65-F5344CB8AC3E}">
        <p14:creationId xmlns:p14="http://schemas.microsoft.com/office/powerpoint/2010/main" val="288401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9CA7711-8631-4F1C-BE8C-151ABEAEC5B8}"/>
              </a:ext>
            </a:extLst>
          </p:cNvPr>
          <p:cNvSpPr>
            <a:spLocks noChangeArrowheads="1"/>
          </p:cNvSpPr>
          <p:nvPr/>
        </p:nvSpPr>
        <p:spPr bwMode="auto">
          <a:xfrm>
            <a:off x="512907" y="528263"/>
            <a:ext cx="1140216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panose="020B0604020202020204" pitchFamily="34" charset="0"/>
              </a:rPr>
              <a:t>Age-adjusted drug overdose death rates involving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panose="020B0604020202020204" pitchFamily="34" charset="0"/>
              </a:rPr>
              <a:t> stimulants, by type of stimulant: United States, 1999–2018</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This figure shows trends from 1999 through 2018 in age-adjusted drug overdose death rates involving different types of stimulants. The different stimulants include cocaine and psychostimulants with abuse potential. ">
            <a:hlinkClick r:id="rId2"/>
            <a:extLst>
              <a:ext uri="{FF2B5EF4-FFF2-40B4-BE49-F238E27FC236}">
                <a16:creationId xmlns:a16="http://schemas.microsoft.com/office/drawing/2014/main" xmlns="" id="{F422AE08-8649-4B53-B0DE-0AF2233A9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532" y="1524676"/>
            <a:ext cx="8854440" cy="42010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ECCD75C5-304F-4B76-9D68-BE5A823F07F3}"/>
              </a:ext>
            </a:extLst>
          </p:cNvPr>
          <p:cNvSpPr/>
          <p:nvPr/>
        </p:nvSpPr>
        <p:spPr>
          <a:xfrm>
            <a:off x="1463532" y="5725711"/>
            <a:ext cx="9081565" cy="646331"/>
          </a:xfrm>
          <a:prstGeom prst="rect">
            <a:avLst/>
          </a:prstGeom>
        </p:spPr>
        <p:txBody>
          <a:bodyPr wrap="square">
            <a:spAutoFit/>
          </a:bodyPr>
          <a:lstStyle/>
          <a:p>
            <a:r>
              <a:rPr lang="en-US" b="1" dirty="0"/>
              <a:t>Psychostimulants with abuse potential</a:t>
            </a:r>
            <a:r>
              <a:rPr lang="en-US" dirty="0"/>
              <a:t>: Includes drugs such as methamphetamine, amphetamine, and methylphenidate.</a:t>
            </a:r>
          </a:p>
        </p:txBody>
      </p:sp>
    </p:spTree>
    <p:extLst>
      <p:ext uri="{BB962C8B-B14F-4D97-AF65-F5344CB8AC3E}">
        <p14:creationId xmlns:p14="http://schemas.microsoft.com/office/powerpoint/2010/main" val="370983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1905000" y="609600"/>
            <a:ext cx="720471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4100" b="1" dirty="0"/>
              <a:t>Signs of an Opioid Overdose</a:t>
            </a:r>
          </a:p>
        </p:txBody>
      </p:sp>
      <p:graphicFrame>
        <p:nvGraphicFramePr>
          <p:cNvPr id="198659" name="Group 3"/>
          <p:cNvGraphicFramePr>
            <a:graphicFrameLocks noGrp="1"/>
          </p:cNvGraphicFramePr>
          <p:nvPr>
            <p:ph sz="half" idx="4294967295"/>
          </p:nvPr>
        </p:nvGraphicFramePr>
        <p:xfrm>
          <a:off x="1905000" y="1828800"/>
          <a:ext cx="8153400" cy="4348860"/>
        </p:xfrm>
        <a:graphic>
          <a:graphicData uri="http://schemas.openxmlformats.org/drawingml/2006/table">
            <a:tbl>
              <a:tblPr/>
              <a:tblGrid>
                <a:gridCol w="4143375">
                  <a:extLst>
                    <a:ext uri="{9D8B030D-6E8A-4147-A177-3AD203B41FA5}">
                      <a16:colId xmlns:a16="http://schemas.microsoft.com/office/drawing/2014/main" xmlns="" val="20000"/>
                    </a:ext>
                  </a:extLst>
                </a:gridCol>
                <a:gridCol w="4010025">
                  <a:extLst>
                    <a:ext uri="{9D8B030D-6E8A-4147-A177-3AD203B41FA5}">
                      <a16:colId xmlns:a16="http://schemas.microsoft.com/office/drawing/2014/main" xmlns="" val="20001"/>
                    </a:ext>
                  </a:extLst>
                </a:gridCol>
              </a:tblGrid>
              <a:tr h="41222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Calibri" pitchFamily="34" charset="0"/>
                          <a:cs typeface="Times New Roman" pitchFamily="18" charset="0"/>
                        </a:rPr>
                        <a:t>HIGH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Calibri" pitchFamily="34" charset="0"/>
                          <a:cs typeface="Times New Roman" pitchFamily="18" charset="0"/>
                        </a:rPr>
                        <a:t>OVERDOSE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63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Calibri" pitchFamily="34" charset="0"/>
                        </a:rPr>
                        <a:t>Muscles become relaxed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Calibri" pitchFamily="34" charset="0"/>
                        </a:rPr>
                        <a:t>Deep snoring or gurgling (</a:t>
                      </a:r>
                      <a:r>
                        <a:rPr kumimoji="0" lang="en-US" sz="1700" b="1" i="1" u="none" strike="noStrike" cap="none" normalizeH="0" baseline="0" dirty="0">
                          <a:ln>
                            <a:noFill/>
                          </a:ln>
                          <a:solidFill>
                            <a:schemeClr val="tx1"/>
                          </a:solidFill>
                          <a:effectLst/>
                          <a:latin typeface="Calibri" pitchFamily="34" charset="0"/>
                        </a:rPr>
                        <a:t>death rattle</a:t>
                      </a:r>
                      <a:r>
                        <a:rPr kumimoji="0" lang="en-US" sz="1700" b="1" i="0" u="none" strike="noStrike" cap="none" normalizeH="0" baseline="0" dirty="0">
                          <a:ln>
                            <a:noFill/>
                          </a:ln>
                          <a:solidFill>
                            <a:schemeClr val="tx1"/>
                          </a:solidFill>
                          <a:effectLst/>
                          <a:latin typeface="Calibri" pitchFamily="34" charset="0"/>
                        </a:rPr>
                        <a:t>) or wheezing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63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Calibri" pitchFamily="34" charset="0"/>
                        </a:rPr>
                        <a:t>Speech is slowed/slurred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en-US" sz="1700" b="1" i="0" u="none" strike="noStrike" cap="none" normalizeH="0" baseline="0" dirty="0">
                          <a:ln>
                            <a:noFill/>
                          </a:ln>
                          <a:solidFill>
                            <a:schemeClr val="tx1"/>
                          </a:solidFill>
                          <a:effectLst/>
                          <a:latin typeface="Calibri" pitchFamily="34" charset="0"/>
                        </a:rPr>
                        <a:t>Blue or grayish skin- </a:t>
                      </a:r>
                      <a:r>
                        <a:rPr kumimoji="0" lang="en-US" sz="1700" b="0" i="0" u="none" strike="noStrike" cap="none" normalizeH="0" baseline="0" dirty="0">
                          <a:ln>
                            <a:noFill/>
                          </a:ln>
                          <a:solidFill>
                            <a:schemeClr val="tx1"/>
                          </a:solidFill>
                          <a:effectLst/>
                          <a:latin typeface="Calibri" pitchFamily="34" charset="0"/>
                        </a:rPr>
                        <a:t>usually lips and fingertips begin to darken first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700" b="1"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97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Calibri" pitchFamily="34" charset="0"/>
                        </a:rPr>
                        <a:t>Sleepy looking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Calibri" pitchFamily="34" charset="0"/>
                        </a:rPr>
                        <a:t>Sweaty, clammy skin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617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Calibri" pitchFamily="34" charset="0"/>
                        </a:rPr>
                        <a:t>Will respond to stimulation like yelling, sternum rub, pinching, etc.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Calibri" pitchFamily="34" charset="0"/>
                        </a:rPr>
                        <a:t>Heavy nod, </a:t>
                      </a:r>
                      <a:r>
                        <a:rPr kumimoji="0" lang="en-US" sz="1700" b="0" i="0" u="none" strike="noStrike" cap="none" normalizeH="0" baseline="0" dirty="0">
                          <a:ln>
                            <a:noFill/>
                          </a:ln>
                          <a:solidFill>
                            <a:schemeClr val="tx1"/>
                          </a:solidFill>
                          <a:effectLst/>
                          <a:latin typeface="Calibri" pitchFamily="34" charset="0"/>
                        </a:rPr>
                        <a:t>will not respond to stimulation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6322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Calibri" pitchFamily="34" charset="0"/>
                        </a:rPr>
                        <a:t>Nodding out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Calibri" pitchFamily="34" charset="0"/>
                        <a:buNone/>
                        <a:tabLst/>
                      </a:pPr>
                      <a:r>
                        <a:rPr kumimoji="0" lang="en-US" sz="1700" b="1" i="0" u="none" strike="noStrike" cap="none" normalizeH="0" baseline="0" dirty="0">
                          <a:ln>
                            <a:noFill/>
                          </a:ln>
                          <a:solidFill>
                            <a:schemeClr val="tx1"/>
                          </a:solidFill>
                          <a:effectLst/>
                          <a:latin typeface="Calibri" pitchFamily="34" charset="0"/>
                        </a:rPr>
                        <a:t>Breathing is very slow, irregular, or has stopped/faint pulse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677722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mn-lt"/>
              </a:rPr>
              <a:t>How to Stop Opioid Overdose:  </a:t>
            </a:r>
            <a:r>
              <a:rPr lang="en-US" sz="2800" u="sng" dirty="0" err="1">
                <a:latin typeface="+mn-lt"/>
              </a:rPr>
              <a:t>Narcan</a:t>
            </a:r>
            <a:r>
              <a:rPr lang="en-US" sz="2800" u="sng" dirty="0">
                <a:latin typeface="+mn-lt"/>
              </a:rPr>
              <a:t>/ Naloxone</a:t>
            </a:r>
          </a:p>
        </p:txBody>
      </p:sp>
      <p:sp>
        <p:nvSpPr>
          <p:cNvPr id="3" name="Content Placeholder 2"/>
          <p:cNvSpPr>
            <a:spLocks noGrp="1"/>
          </p:cNvSpPr>
          <p:nvPr>
            <p:ph idx="1"/>
          </p:nvPr>
        </p:nvSpPr>
        <p:spPr/>
        <p:txBody>
          <a:bodyPr>
            <a:normAutofit lnSpcReduction="10000"/>
          </a:bodyPr>
          <a:lstStyle/>
          <a:p>
            <a:pPr marL="0" indent="0">
              <a:buNone/>
            </a:pPr>
            <a:r>
              <a:rPr lang="en-US" sz="2000" dirty="0">
                <a:solidFill>
                  <a:srgbClr val="323232"/>
                </a:solidFill>
              </a:rPr>
              <a:t>Naloxone is an opioid antagonist that </a:t>
            </a:r>
            <a:r>
              <a:rPr lang="en-US" sz="2000" b="1" dirty="0">
                <a:solidFill>
                  <a:srgbClr val="C00000"/>
                </a:solidFill>
              </a:rPr>
              <a:t>can reverse an opioid overdose </a:t>
            </a:r>
            <a:r>
              <a:rPr lang="en-US" sz="2000" dirty="0">
                <a:solidFill>
                  <a:srgbClr val="323232"/>
                </a:solidFill>
              </a:rPr>
              <a:t>by blocking opioids from attaching to receptors in the brain.</a:t>
            </a:r>
          </a:p>
          <a:p>
            <a:pPr marL="0" indent="0">
              <a:buNone/>
            </a:pPr>
            <a:endParaRPr lang="en-US" dirty="0"/>
          </a:p>
          <a:p>
            <a:pPr>
              <a:buFont typeface="Arial" panose="020B0604020202020204" pitchFamily="34" charset="0"/>
              <a:buChar char="•"/>
            </a:pPr>
            <a:r>
              <a:rPr lang="en-US" dirty="0"/>
              <a:t>Naloxone is active for about 30 – 90 minutes in the body. </a:t>
            </a:r>
          </a:p>
          <a:p>
            <a:pPr marL="0" indent="0">
              <a:buNone/>
            </a:pPr>
            <a:endParaRPr lang="en-US" sz="900" dirty="0"/>
          </a:p>
          <a:p>
            <a:pPr>
              <a:buFont typeface="Arial" panose="020B0604020202020204" pitchFamily="34" charset="0"/>
              <a:buChar char="•"/>
            </a:pPr>
            <a:r>
              <a:rPr lang="en-US" dirty="0">
                <a:solidFill>
                  <a:srgbClr val="C00000"/>
                </a:solidFill>
              </a:rPr>
              <a:t>The naloxone may wear off before the effects of the opioids wear off and the person could go into overdose mode again</a:t>
            </a:r>
            <a:r>
              <a:rPr lang="en-US" dirty="0"/>
              <a:t>. This depends on several things, including:</a:t>
            </a:r>
          </a:p>
          <a:p>
            <a:pPr marL="571500" indent="0">
              <a:buNone/>
            </a:pPr>
            <a:r>
              <a:rPr lang="en-US" dirty="0"/>
              <a:t>	</a:t>
            </a:r>
            <a:r>
              <a:rPr lang="en-US" sz="1600" dirty="0"/>
              <a:t>-the person’s metabolism </a:t>
            </a:r>
          </a:p>
          <a:p>
            <a:pPr marL="571500" indent="0">
              <a:buNone/>
            </a:pPr>
            <a:r>
              <a:rPr lang="en-US" sz="1600" dirty="0"/>
              <a:t>	-how much drug they used in the first place</a:t>
            </a:r>
          </a:p>
          <a:p>
            <a:pPr marL="571500" indent="0">
              <a:buNone/>
            </a:pPr>
            <a:r>
              <a:rPr lang="en-US" sz="1600" dirty="0"/>
              <a:t>	-how well the liver works to process things; and</a:t>
            </a:r>
          </a:p>
          <a:p>
            <a:pPr marL="571500" indent="0">
              <a:buNone/>
            </a:pPr>
            <a:r>
              <a:rPr lang="en-US" sz="1600" dirty="0"/>
              <a:t>	-if they use again.</a:t>
            </a:r>
          </a:p>
        </p:txBody>
      </p:sp>
    </p:spTree>
    <p:extLst>
      <p:ext uri="{BB962C8B-B14F-4D97-AF65-F5344CB8AC3E}">
        <p14:creationId xmlns:p14="http://schemas.microsoft.com/office/powerpoint/2010/main" val="22161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12180" t="8513" r="59135" b="17424"/>
          <a:stretch/>
        </p:blipFill>
        <p:spPr bwMode="auto">
          <a:xfrm>
            <a:off x="1524001" y="109183"/>
            <a:ext cx="8525828" cy="83660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8070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2180" t="8088" r="58333" b="30069"/>
          <a:stretch/>
        </p:blipFill>
        <p:spPr bwMode="auto">
          <a:xfrm>
            <a:off x="2119384" y="261573"/>
            <a:ext cx="7846325" cy="61223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8515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Assessing Motivation for Treatment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7085" y="2249488"/>
            <a:ext cx="3181350" cy="3562350"/>
          </a:xfrm>
        </p:spPr>
      </p:pic>
      <p:sp>
        <p:nvSpPr>
          <p:cNvPr id="5" name="TextBox 4"/>
          <p:cNvSpPr txBox="1"/>
          <p:nvPr/>
        </p:nvSpPr>
        <p:spPr>
          <a:xfrm>
            <a:off x="1828801" y="1920240"/>
            <a:ext cx="5328285" cy="3416320"/>
          </a:xfrm>
          <a:prstGeom prst="rect">
            <a:avLst/>
          </a:prstGeom>
          <a:noFill/>
        </p:spPr>
        <p:txBody>
          <a:bodyPr wrap="square" rtlCol="0">
            <a:spAutoFit/>
          </a:bodyPr>
          <a:lstStyle/>
          <a:p>
            <a:pPr marL="285750" indent="-285750" defTabSz="457200">
              <a:buFont typeface="Arial" panose="020B0604020202020204" pitchFamily="34" charset="0"/>
              <a:buChar char="•"/>
              <a:defRPr/>
            </a:pPr>
            <a:r>
              <a:rPr lang="en-US" sz="2400" dirty="0">
                <a:solidFill>
                  <a:prstClr val="black"/>
                </a:solidFill>
                <a:latin typeface="Calibri"/>
              </a:rPr>
              <a:t>When assessing for readiness to change, it is critical that individual reports some internal motivation for behavioral change</a:t>
            </a:r>
          </a:p>
          <a:p>
            <a:pPr marL="285750" indent="-285750" defTabSz="457200">
              <a:buFont typeface="Arial" panose="020B0604020202020204" pitchFamily="34" charset="0"/>
              <a:buChar char="•"/>
              <a:defRPr/>
            </a:pPr>
            <a:r>
              <a:rPr lang="en-US" sz="2400" dirty="0">
                <a:solidFill>
                  <a:prstClr val="black"/>
                </a:solidFill>
                <a:latin typeface="Calibri"/>
              </a:rPr>
              <a:t>For screening, we listen for language that would indicate at least a contemplative stage of change</a:t>
            </a:r>
          </a:p>
          <a:p>
            <a:pPr marL="285750" indent="-285750" defTabSz="457200">
              <a:buFont typeface="Arial" panose="020B0604020202020204" pitchFamily="34" charset="0"/>
              <a:buChar char="•"/>
              <a:defRPr/>
            </a:pPr>
            <a:r>
              <a:rPr lang="en-US" sz="2400" dirty="0">
                <a:solidFill>
                  <a:prstClr val="black"/>
                </a:solidFill>
                <a:latin typeface="Calibri"/>
              </a:rPr>
              <a:t>Professionals are trained to assess and treat- not to make miracles happen</a:t>
            </a:r>
          </a:p>
        </p:txBody>
      </p:sp>
    </p:spTree>
    <p:extLst>
      <p:ext uri="{BB962C8B-B14F-4D97-AF65-F5344CB8AC3E}">
        <p14:creationId xmlns:p14="http://schemas.microsoft.com/office/powerpoint/2010/main" val="3830360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FBE31-311A-0F4B-8A97-A8248FA42C9A}"/>
              </a:ext>
            </a:extLst>
          </p:cNvPr>
          <p:cNvSpPr>
            <a:spLocks noGrp="1"/>
          </p:cNvSpPr>
          <p:nvPr>
            <p:ph type="title"/>
          </p:nvPr>
        </p:nvSpPr>
        <p:spPr/>
        <p:txBody>
          <a:bodyPr/>
          <a:lstStyle/>
          <a:p>
            <a:r>
              <a:rPr lang="en-US" dirty="0"/>
              <a:t>How to move to motivation</a:t>
            </a:r>
          </a:p>
        </p:txBody>
      </p:sp>
      <p:sp>
        <p:nvSpPr>
          <p:cNvPr id="3" name="Content Placeholder 2">
            <a:extLst>
              <a:ext uri="{FF2B5EF4-FFF2-40B4-BE49-F238E27FC236}">
                <a16:creationId xmlns:a16="http://schemas.microsoft.com/office/drawing/2014/main" xmlns="" id="{36D1EDDC-C67F-634E-B1F9-C622F27CF7C6}"/>
              </a:ext>
            </a:extLst>
          </p:cNvPr>
          <p:cNvSpPr>
            <a:spLocks noGrp="1"/>
          </p:cNvSpPr>
          <p:nvPr>
            <p:ph idx="1"/>
          </p:nvPr>
        </p:nvSpPr>
        <p:spPr/>
        <p:txBody>
          <a:bodyPr>
            <a:normAutofit/>
          </a:bodyPr>
          <a:lstStyle/>
          <a:p>
            <a:r>
              <a:rPr lang="en-US" sz="2400" dirty="0"/>
              <a:t>Would you rather be right or effective?</a:t>
            </a:r>
          </a:p>
        </p:txBody>
      </p:sp>
    </p:spTree>
    <p:extLst>
      <p:ext uri="{BB962C8B-B14F-4D97-AF65-F5344CB8AC3E}">
        <p14:creationId xmlns:p14="http://schemas.microsoft.com/office/powerpoint/2010/main" val="3680081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Validation:</a:t>
            </a:r>
          </a:p>
        </p:txBody>
      </p:sp>
      <p:sp>
        <p:nvSpPr>
          <p:cNvPr id="3" name="Content Placeholder 2"/>
          <p:cNvSpPr>
            <a:spLocks noGrp="1"/>
          </p:cNvSpPr>
          <p:nvPr>
            <p:ph idx="1"/>
          </p:nvPr>
        </p:nvSpPr>
        <p:spPr>
          <a:xfrm>
            <a:off x="2209800" y="2133600"/>
            <a:ext cx="8229600" cy="3962400"/>
          </a:xfrm>
        </p:spPr>
        <p:txBody>
          <a:bodyPr/>
          <a:lstStyle/>
          <a:p>
            <a:r>
              <a:rPr lang="en-US" sz="2400" dirty="0"/>
              <a:t>Validation = </a:t>
            </a:r>
            <a:r>
              <a:rPr lang="en-US" sz="2400" b="1" dirty="0"/>
              <a:t>Empathy (I care) + Communicating that the client’s perspective makes sense.</a:t>
            </a:r>
          </a:p>
          <a:p>
            <a:pPr marL="0" indent="0">
              <a:buNone/>
            </a:pPr>
            <a:endParaRPr lang="en-US" sz="2400" dirty="0"/>
          </a:p>
          <a:p>
            <a:r>
              <a:rPr lang="en-US" sz="2400" dirty="0"/>
              <a:t>Validation is a </a:t>
            </a:r>
            <a:r>
              <a:rPr lang="en-US" sz="2400" u="sng" dirty="0"/>
              <a:t>very powerful behavioral intervention.</a:t>
            </a:r>
            <a:endParaRPr lang="en-US" sz="2400" dirty="0"/>
          </a:p>
          <a:p>
            <a:pPr marL="0" indent="0">
              <a:buNone/>
            </a:pPr>
            <a:endParaRPr lang="en-US" sz="2400" dirty="0"/>
          </a:p>
          <a:p>
            <a:r>
              <a:rPr lang="en-US" sz="2400" dirty="0"/>
              <a:t>NOT PRAISE, nor necessarily agreement</a:t>
            </a:r>
          </a:p>
          <a:p>
            <a:endParaRPr lang="en-US" dirty="0"/>
          </a:p>
        </p:txBody>
      </p:sp>
    </p:spTree>
    <p:extLst>
      <p:ext uri="{BB962C8B-B14F-4D97-AF65-F5344CB8AC3E}">
        <p14:creationId xmlns:p14="http://schemas.microsoft.com/office/powerpoint/2010/main" val="264859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Levels of Validation</a:t>
            </a:r>
            <a:br>
              <a:rPr lang="en-US" dirty="0"/>
            </a:br>
            <a:r>
              <a:rPr lang="en-US" dirty="0"/>
              <a:t>*</a:t>
            </a:r>
            <a:r>
              <a:rPr lang="en-US" sz="3600" dirty="0"/>
              <a:t>Validate at the highest possible level</a:t>
            </a:r>
          </a:p>
        </p:txBody>
      </p:sp>
      <p:sp>
        <p:nvSpPr>
          <p:cNvPr id="3" name="Content Placeholder 2"/>
          <p:cNvSpPr>
            <a:spLocks noGrp="1"/>
          </p:cNvSpPr>
          <p:nvPr>
            <p:ph idx="1"/>
          </p:nvPr>
        </p:nvSpPr>
        <p:spPr>
          <a:xfrm>
            <a:off x="1981200" y="1935480"/>
            <a:ext cx="8229600" cy="4770120"/>
          </a:xfrm>
        </p:spPr>
        <p:txBody>
          <a:bodyPr>
            <a:normAutofit/>
          </a:bodyPr>
          <a:lstStyle/>
          <a:p>
            <a:pPr marL="0" indent="0">
              <a:buClr>
                <a:schemeClr val="accent1">
                  <a:lumMod val="75000"/>
                </a:schemeClr>
              </a:buClr>
              <a:buNone/>
            </a:pPr>
            <a:r>
              <a:rPr lang="en-US" b="1" dirty="0"/>
              <a:t>V1: Staying Awake</a:t>
            </a:r>
          </a:p>
          <a:p>
            <a:pPr lvl="1">
              <a:buClr>
                <a:schemeClr val="accent3"/>
              </a:buClr>
            </a:pPr>
            <a:r>
              <a:rPr lang="en-US" dirty="0"/>
              <a:t>Listen with complete awareness. Act interested.</a:t>
            </a:r>
          </a:p>
          <a:p>
            <a:pPr marL="0" indent="0">
              <a:buNone/>
            </a:pPr>
            <a:r>
              <a:rPr lang="en-US" b="1" dirty="0"/>
              <a:t>V2: Accurate Reflection</a:t>
            </a:r>
          </a:p>
          <a:p>
            <a:pPr lvl="1">
              <a:buClr>
                <a:schemeClr val="accent3"/>
              </a:buClr>
            </a:pPr>
            <a:r>
              <a:rPr lang="en-US" dirty="0"/>
              <a:t>Repeating his/her statements</a:t>
            </a:r>
          </a:p>
          <a:p>
            <a:pPr marL="0" indent="0">
              <a:buNone/>
            </a:pPr>
            <a:r>
              <a:rPr lang="en-US" b="1" dirty="0"/>
              <a:t>V3: Mindreading</a:t>
            </a:r>
          </a:p>
          <a:p>
            <a:pPr lvl="1">
              <a:buClr>
                <a:schemeClr val="accent3"/>
              </a:buClr>
            </a:pPr>
            <a:r>
              <a:rPr lang="en-US" dirty="0"/>
              <a:t>Expand on hints at emotion/thoughts/behaviors.  Accurately state the unstated.</a:t>
            </a:r>
          </a:p>
          <a:p>
            <a:pPr marL="0" indent="0">
              <a:buNone/>
            </a:pPr>
            <a:r>
              <a:rPr lang="en-US" b="1" dirty="0"/>
              <a:t>V4: Makes sense based on past</a:t>
            </a:r>
          </a:p>
          <a:p>
            <a:pPr lvl="1">
              <a:buClr>
                <a:schemeClr val="accent3"/>
              </a:buClr>
            </a:pPr>
            <a:r>
              <a:rPr lang="en-US" dirty="0"/>
              <a:t>Family history, biological factors, history of invalidation</a:t>
            </a:r>
          </a:p>
          <a:p>
            <a:pPr marL="0" indent="0">
              <a:buNone/>
            </a:pPr>
            <a:r>
              <a:rPr lang="en-US" b="1" dirty="0"/>
              <a:t>V5: Makes sense based on current context (anyone would feel this way)</a:t>
            </a:r>
          </a:p>
          <a:p>
            <a:pPr lvl="1">
              <a:buClr>
                <a:schemeClr val="accent3"/>
              </a:buClr>
            </a:pPr>
            <a:r>
              <a:rPr lang="en-US" dirty="0"/>
              <a:t>Move past verbal validation to non-verbal.</a:t>
            </a:r>
          </a:p>
          <a:p>
            <a:pPr marL="0" indent="0">
              <a:buNone/>
            </a:pPr>
            <a:r>
              <a:rPr lang="en-US" b="1" dirty="0"/>
              <a:t>V6: Radically genuine</a:t>
            </a:r>
          </a:p>
          <a:p>
            <a:pPr lvl="1">
              <a:buClr>
                <a:schemeClr val="accent3"/>
              </a:buClr>
            </a:pPr>
            <a:r>
              <a:rPr lang="en-US" dirty="0"/>
              <a:t>Sunsets vs. math problems.</a:t>
            </a:r>
          </a:p>
        </p:txBody>
      </p:sp>
    </p:spTree>
    <p:extLst>
      <p:ext uri="{BB962C8B-B14F-4D97-AF65-F5344CB8AC3E}">
        <p14:creationId xmlns:p14="http://schemas.microsoft.com/office/powerpoint/2010/main" val="8836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C3FF1F-98F6-6A45-93B2-6F22E920E871}"/>
              </a:ext>
            </a:extLst>
          </p:cNvPr>
          <p:cNvSpPr>
            <a:spLocks noGrp="1"/>
          </p:cNvSpPr>
          <p:nvPr>
            <p:ph type="title"/>
          </p:nvPr>
        </p:nvSpPr>
        <p:spPr/>
        <p:txBody>
          <a:bodyPr/>
          <a:lstStyle/>
          <a:p>
            <a:r>
              <a:rPr lang="en-US" dirty="0"/>
              <a:t>Role-play</a:t>
            </a:r>
          </a:p>
        </p:txBody>
      </p:sp>
      <p:sp>
        <p:nvSpPr>
          <p:cNvPr id="3" name="Content Placeholder 2">
            <a:extLst>
              <a:ext uri="{FF2B5EF4-FFF2-40B4-BE49-F238E27FC236}">
                <a16:creationId xmlns:a16="http://schemas.microsoft.com/office/drawing/2014/main" xmlns="" id="{4AA9C744-A426-3B41-8B53-E8FFCED1A79A}"/>
              </a:ext>
            </a:extLst>
          </p:cNvPr>
          <p:cNvSpPr>
            <a:spLocks noGrp="1"/>
          </p:cNvSpPr>
          <p:nvPr>
            <p:ph idx="1"/>
          </p:nvPr>
        </p:nvSpPr>
        <p:spPr/>
        <p:txBody>
          <a:bodyPr>
            <a:normAutofit/>
          </a:bodyPr>
          <a:lstStyle/>
          <a:p>
            <a:r>
              <a:rPr lang="en-US" sz="2400" dirty="0"/>
              <a:t>You’ve noticed that someone close to you (family member, friend, close member of your community) has been drinking more than usual and out at dinner, had trouble walking to the car. You’ve heard from others that they have been missing a lot of work. You’d like to bring it up, but they say they’re fine and nothing is wrong. How can you have a conversation with them with only using validation?</a:t>
            </a:r>
          </a:p>
        </p:txBody>
      </p:sp>
    </p:spTree>
    <p:extLst>
      <p:ext uri="{BB962C8B-B14F-4D97-AF65-F5344CB8AC3E}">
        <p14:creationId xmlns:p14="http://schemas.microsoft.com/office/powerpoint/2010/main" val="98565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4639"/>
            <a:ext cx="8229600" cy="1290637"/>
          </a:xfrm>
        </p:spPr>
        <p:txBody>
          <a:bodyPr/>
          <a:lstStyle/>
          <a:p>
            <a:endParaRPr lang="en-US" dirty="0">
              <a:latin typeface="Arial Rounded MT Bold" panose="020F070403050403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10607525"/>
              </p:ext>
            </p:extLst>
          </p:nvPr>
        </p:nvGraphicFramePr>
        <p:xfrm>
          <a:off x="1924050" y="1565275"/>
          <a:ext cx="7498080" cy="44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24050" y="518835"/>
            <a:ext cx="7578090" cy="1046440"/>
          </a:xfrm>
          <a:prstGeom prst="rect">
            <a:avLst/>
          </a:prstGeom>
          <a:solidFill>
            <a:srgbClr val="0070C0"/>
          </a:solidFill>
        </p:spPr>
        <p:txBody>
          <a:bodyPr wrap="square" rtlCol="0" anchor="ctr" anchorCtr="0">
            <a:spAutoFit/>
          </a:bodyPr>
          <a:lstStyle/>
          <a:p>
            <a:pPr>
              <a:spcBef>
                <a:spcPts val="600"/>
              </a:spcBef>
              <a:spcAft>
                <a:spcPts val="600"/>
              </a:spcAft>
            </a:pPr>
            <a:r>
              <a:rPr lang="en-US" sz="700" b="1" dirty="0">
                <a:solidFill>
                  <a:schemeClr val="bg1"/>
                </a:solidFill>
                <a:cs typeface="Arial" panose="020B0604020202020204" pitchFamily="34" charset="0"/>
              </a:rPr>
              <a:t>     </a:t>
            </a:r>
          </a:p>
          <a:p>
            <a:pPr>
              <a:spcBef>
                <a:spcPts val="600"/>
              </a:spcBef>
              <a:spcAft>
                <a:spcPts val="600"/>
              </a:spcAft>
            </a:pPr>
            <a:r>
              <a:rPr lang="en-US" sz="2800" b="1" dirty="0">
                <a:solidFill>
                  <a:schemeClr val="bg1"/>
                </a:solidFill>
                <a:cs typeface="Arial" panose="020B0604020202020204" pitchFamily="34" charset="0"/>
              </a:rPr>
              <a:t>     ASAM:  </a:t>
            </a:r>
            <a:r>
              <a:rPr lang="en-US" sz="2800" dirty="0">
                <a:solidFill>
                  <a:schemeClr val="bg1"/>
                </a:solidFill>
                <a:cs typeface="Arial" panose="020B0604020202020204" pitchFamily="34" charset="0"/>
              </a:rPr>
              <a:t>Addiction conceptualized as…</a:t>
            </a:r>
            <a:endParaRPr lang="en-US" sz="700" dirty="0">
              <a:solidFill>
                <a:schemeClr val="bg1"/>
              </a:solidFill>
              <a:cs typeface="Arial" panose="020B0604020202020204" pitchFamily="34" charset="0"/>
            </a:endParaRPr>
          </a:p>
          <a:p>
            <a:pPr>
              <a:spcBef>
                <a:spcPts val="600"/>
              </a:spcBef>
              <a:spcAft>
                <a:spcPts val="600"/>
              </a:spcAft>
            </a:pPr>
            <a:endParaRPr lang="en-US" sz="700" dirty="0">
              <a:solidFill>
                <a:schemeClr val="bg1"/>
              </a:solidFill>
              <a:cs typeface="Arial" panose="020B0604020202020204" pitchFamily="34" charset="0"/>
            </a:endParaRPr>
          </a:p>
        </p:txBody>
      </p:sp>
    </p:spTree>
    <p:extLst>
      <p:ext uri="{BB962C8B-B14F-4D97-AF65-F5344CB8AC3E}">
        <p14:creationId xmlns:p14="http://schemas.microsoft.com/office/powerpoint/2010/main" val="2382765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B1374-994A-8D47-858F-4184B82001B6}"/>
              </a:ext>
            </a:extLst>
          </p:cNvPr>
          <p:cNvSpPr>
            <a:spLocks noGrp="1"/>
          </p:cNvSpPr>
          <p:nvPr>
            <p:ph type="title"/>
          </p:nvPr>
        </p:nvSpPr>
        <p:spPr/>
        <p:txBody>
          <a:bodyPr/>
          <a:lstStyle/>
          <a:p>
            <a:r>
              <a:rPr lang="en-US" dirty="0"/>
              <a:t>Role of emotions</a:t>
            </a:r>
          </a:p>
        </p:txBody>
      </p:sp>
      <p:sp>
        <p:nvSpPr>
          <p:cNvPr id="3" name="Content Placeholder 2">
            <a:extLst>
              <a:ext uri="{FF2B5EF4-FFF2-40B4-BE49-F238E27FC236}">
                <a16:creationId xmlns:a16="http://schemas.microsoft.com/office/drawing/2014/main" xmlns="" id="{1493244A-2675-1243-84DA-9C30C9ED08BC}"/>
              </a:ext>
            </a:extLst>
          </p:cNvPr>
          <p:cNvSpPr>
            <a:spLocks noGrp="1"/>
          </p:cNvSpPr>
          <p:nvPr>
            <p:ph idx="1"/>
          </p:nvPr>
        </p:nvSpPr>
        <p:spPr/>
        <p:txBody>
          <a:bodyPr>
            <a:normAutofit/>
          </a:bodyPr>
          <a:lstStyle/>
          <a:p>
            <a:r>
              <a:rPr lang="en-US" sz="2000" dirty="0"/>
              <a:t>Emotions</a:t>
            </a:r>
          </a:p>
          <a:p>
            <a:pPr lvl="1"/>
            <a:r>
              <a:rPr lang="en-US" sz="2000" dirty="0"/>
              <a:t>Provide valuable information</a:t>
            </a:r>
          </a:p>
          <a:p>
            <a:pPr lvl="1"/>
            <a:r>
              <a:rPr lang="en-US" sz="2000" dirty="0"/>
              <a:t>Motivate behavior</a:t>
            </a:r>
          </a:p>
          <a:p>
            <a:pPr lvl="1"/>
            <a:r>
              <a:rPr lang="en-US" sz="2000" dirty="0"/>
              <a:t>Love themselves</a:t>
            </a:r>
          </a:p>
        </p:txBody>
      </p:sp>
    </p:spTree>
    <p:extLst>
      <p:ext uri="{BB962C8B-B14F-4D97-AF65-F5344CB8AC3E}">
        <p14:creationId xmlns:p14="http://schemas.microsoft.com/office/powerpoint/2010/main" val="301377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D52305-9E94-8440-8D55-64E9ECE5BD63}"/>
              </a:ext>
            </a:extLst>
          </p:cNvPr>
          <p:cNvSpPr>
            <a:spLocks noGrp="1"/>
          </p:cNvSpPr>
          <p:nvPr>
            <p:ph type="title"/>
          </p:nvPr>
        </p:nvSpPr>
        <p:spPr/>
        <p:txBody>
          <a:bodyPr/>
          <a:lstStyle/>
          <a:p>
            <a:r>
              <a:rPr lang="en-US" dirty="0"/>
              <a:t>Guilt</a:t>
            </a:r>
          </a:p>
        </p:txBody>
      </p:sp>
      <p:sp>
        <p:nvSpPr>
          <p:cNvPr id="3" name="Content Placeholder 2">
            <a:extLst>
              <a:ext uri="{FF2B5EF4-FFF2-40B4-BE49-F238E27FC236}">
                <a16:creationId xmlns:a16="http://schemas.microsoft.com/office/drawing/2014/main" xmlns="" id="{4F648EB4-AC89-894F-AB8C-75F2F43711E2}"/>
              </a:ext>
            </a:extLst>
          </p:cNvPr>
          <p:cNvSpPr>
            <a:spLocks noGrp="1"/>
          </p:cNvSpPr>
          <p:nvPr>
            <p:ph idx="1"/>
          </p:nvPr>
        </p:nvSpPr>
        <p:spPr/>
        <p:txBody>
          <a:bodyPr>
            <a:normAutofit/>
          </a:bodyPr>
          <a:lstStyle/>
          <a:p>
            <a:r>
              <a:rPr lang="en-US" sz="2000" dirty="0"/>
              <a:t>Lets us know we did something wrong</a:t>
            </a:r>
          </a:p>
          <a:p>
            <a:r>
              <a:rPr lang="en-US" sz="2000" dirty="0"/>
              <a:t>Makes us want to fix it</a:t>
            </a:r>
          </a:p>
        </p:txBody>
      </p:sp>
    </p:spTree>
    <p:extLst>
      <p:ext uri="{BB962C8B-B14F-4D97-AF65-F5344CB8AC3E}">
        <p14:creationId xmlns:p14="http://schemas.microsoft.com/office/powerpoint/2010/main" val="648524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5A2A6-CA23-3C4F-973B-37027F60293E}"/>
              </a:ext>
            </a:extLst>
          </p:cNvPr>
          <p:cNvSpPr>
            <a:spLocks noGrp="1"/>
          </p:cNvSpPr>
          <p:nvPr>
            <p:ph type="title"/>
          </p:nvPr>
        </p:nvSpPr>
        <p:spPr/>
        <p:txBody>
          <a:bodyPr/>
          <a:lstStyle/>
          <a:p>
            <a:r>
              <a:rPr lang="en-US" dirty="0"/>
              <a:t>Shame</a:t>
            </a:r>
          </a:p>
        </p:txBody>
      </p:sp>
      <p:sp>
        <p:nvSpPr>
          <p:cNvPr id="3" name="Content Placeholder 2">
            <a:extLst>
              <a:ext uri="{FF2B5EF4-FFF2-40B4-BE49-F238E27FC236}">
                <a16:creationId xmlns:a16="http://schemas.microsoft.com/office/drawing/2014/main" xmlns="" id="{216D5A1A-CFA2-794B-B8E8-492E2D896B65}"/>
              </a:ext>
            </a:extLst>
          </p:cNvPr>
          <p:cNvSpPr>
            <a:spLocks noGrp="1"/>
          </p:cNvSpPr>
          <p:nvPr>
            <p:ph idx="1"/>
          </p:nvPr>
        </p:nvSpPr>
        <p:spPr/>
        <p:txBody>
          <a:bodyPr>
            <a:normAutofit/>
          </a:bodyPr>
          <a:lstStyle/>
          <a:p>
            <a:r>
              <a:rPr lang="en-US" sz="2000" dirty="0"/>
              <a:t>Lets us know what we did is so bad, it’s not forgivable and will get us kicked out</a:t>
            </a:r>
          </a:p>
          <a:p>
            <a:r>
              <a:rPr lang="en-US" sz="2000" dirty="0"/>
              <a:t>Makes us want to hide and keep it a secret</a:t>
            </a:r>
          </a:p>
        </p:txBody>
      </p:sp>
    </p:spTree>
    <p:extLst>
      <p:ext uri="{BB962C8B-B14F-4D97-AF65-F5344CB8AC3E}">
        <p14:creationId xmlns:p14="http://schemas.microsoft.com/office/powerpoint/2010/main" val="2276488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688EFA-F69A-294A-AB4C-FD18289F04AD}"/>
              </a:ext>
            </a:extLst>
          </p:cNvPr>
          <p:cNvSpPr>
            <a:spLocks noGrp="1"/>
          </p:cNvSpPr>
          <p:nvPr>
            <p:ph type="title"/>
          </p:nvPr>
        </p:nvSpPr>
        <p:spPr/>
        <p:txBody>
          <a:bodyPr/>
          <a:lstStyle/>
          <a:p>
            <a:r>
              <a:rPr lang="en-US" dirty="0"/>
              <a:t>How do these emotions relate to addiction?</a:t>
            </a:r>
          </a:p>
        </p:txBody>
      </p:sp>
      <p:sp>
        <p:nvSpPr>
          <p:cNvPr id="3" name="Content Placeholder 2">
            <a:extLst>
              <a:ext uri="{FF2B5EF4-FFF2-40B4-BE49-F238E27FC236}">
                <a16:creationId xmlns:a16="http://schemas.microsoft.com/office/drawing/2014/main" xmlns="" id="{6CD068B7-AB04-8446-984E-956E81C022E8}"/>
              </a:ext>
            </a:extLst>
          </p:cNvPr>
          <p:cNvSpPr>
            <a:spLocks noGrp="1"/>
          </p:cNvSpPr>
          <p:nvPr>
            <p:ph idx="1"/>
          </p:nvPr>
        </p:nvSpPr>
        <p:spPr/>
        <p:txBody>
          <a:bodyPr>
            <a:normAutofit/>
          </a:bodyPr>
          <a:lstStyle/>
          <a:p>
            <a:r>
              <a:rPr lang="en-US" sz="2000" dirty="0"/>
              <a:t>Triggers shame when guilt is effective</a:t>
            </a:r>
          </a:p>
          <a:p>
            <a:r>
              <a:rPr lang="en-US" sz="2000" dirty="0"/>
              <a:t>Solution is to approach, talk, listen, not reject</a:t>
            </a:r>
          </a:p>
        </p:txBody>
      </p:sp>
    </p:spTree>
    <p:extLst>
      <p:ext uri="{BB962C8B-B14F-4D97-AF65-F5344CB8AC3E}">
        <p14:creationId xmlns:p14="http://schemas.microsoft.com/office/powerpoint/2010/main" val="1187502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DCDEFFD8-1B75-F14A-BACA-D49F3B1FECCC}"/>
              </a:ext>
            </a:extLst>
          </p:cNvPr>
          <p:cNvGraphicFramePr>
            <a:graphicFrameLocks noGrp="1"/>
          </p:cNvGraphicFramePr>
          <p:nvPr>
            <p:extLst>
              <p:ext uri="{D42A27DB-BD31-4B8C-83A1-F6EECF244321}">
                <p14:modId xmlns:p14="http://schemas.microsoft.com/office/powerpoint/2010/main" val="1441531888"/>
              </p:ext>
            </p:extLst>
          </p:nvPr>
        </p:nvGraphicFramePr>
        <p:xfrm>
          <a:off x="567559" y="0"/>
          <a:ext cx="10846675" cy="6765925"/>
        </p:xfrm>
        <a:graphic>
          <a:graphicData uri="http://schemas.openxmlformats.org/drawingml/2006/table">
            <a:tbl>
              <a:tblPr firstRow="1" bandRow="1">
                <a:tableStyleId>{5C22544A-7EE6-4342-B048-85BDC9FD1C3A}</a:tableStyleId>
              </a:tblPr>
              <a:tblGrid>
                <a:gridCol w="2169335">
                  <a:extLst>
                    <a:ext uri="{9D8B030D-6E8A-4147-A177-3AD203B41FA5}">
                      <a16:colId xmlns:a16="http://schemas.microsoft.com/office/drawing/2014/main" xmlns="" val="20000"/>
                    </a:ext>
                  </a:extLst>
                </a:gridCol>
                <a:gridCol w="2169335">
                  <a:extLst>
                    <a:ext uri="{9D8B030D-6E8A-4147-A177-3AD203B41FA5}">
                      <a16:colId xmlns:a16="http://schemas.microsoft.com/office/drawing/2014/main" xmlns="" val="20001"/>
                    </a:ext>
                  </a:extLst>
                </a:gridCol>
                <a:gridCol w="2169335">
                  <a:extLst>
                    <a:ext uri="{9D8B030D-6E8A-4147-A177-3AD203B41FA5}">
                      <a16:colId xmlns:a16="http://schemas.microsoft.com/office/drawing/2014/main" xmlns="" val="20002"/>
                    </a:ext>
                  </a:extLst>
                </a:gridCol>
                <a:gridCol w="2169335">
                  <a:extLst>
                    <a:ext uri="{9D8B030D-6E8A-4147-A177-3AD203B41FA5}">
                      <a16:colId xmlns:a16="http://schemas.microsoft.com/office/drawing/2014/main" xmlns="" val="20003"/>
                    </a:ext>
                  </a:extLst>
                </a:gridCol>
                <a:gridCol w="2169335">
                  <a:extLst>
                    <a:ext uri="{9D8B030D-6E8A-4147-A177-3AD203B41FA5}">
                      <a16:colId xmlns:a16="http://schemas.microsoft.com/office/drawing/2014/main" xmlns="" val="20004"/>
                    </a:ext>
                  </a:extLst>
                </a:gridCol>
              </a:tblGrid>
              <a:tr h="914373">
                <a:tc>
                  <a:txBody>
                    <a:bodyPr/>
                    <a:lstStyle/>
                    <a:p>
                      <a:r>
                        <a:rPr lang="en-US" sz="1800" dirty="0"/>
                        <a:t>Emotion</a:t>
                      </a:r>
                    </a:p>
                  </a:txBody>
                  <a:tcPr marT="45712" marB="45712"/>
                </a:tc>
                <a:tc>
                  <a:txBody>
                    <a:bodyPr/>
                    <a:lstStyle/>
                    <a:p>
                      <a:r>
                        <a:rPr lang="en-US" sz="1800" dirty="0"/>
                        <a:t>Action Urge</a:t>
                      </a:r>
                    </a:p>
                  </a:txBody>
                  <a:tcPr marT="45712" marB="45712"/>
                </a:tc>
                <a:tc>
                  <a:txBody>
                    <a:bodyPr/>
                    <a:lstStyle/>
                    <a:p>
                      <a:r>
                        <a:rPr lang="en-US" sz="1800" dirty="0"/>
                        <a:t>Function</a:t>
                      </a:r>
                    </a:p>
                  </a:txBody>
                  <a:tcPr marT="45712" marB="45712"/>
                </a:tc>
                <a:tc>
                  <a:txBody>
                    <a:bodyPr/>
                    <a:lstStyle/>
                    <a:p>
                      <a:r>
                        <a:rPr lang="en-US" sz="1800" dirty="0"/>
                        <a:t>Fit the Facts? Yes</a:t>
                      </a:r>
                    </a:p>
                  </a:txBody>
                  <a:tcPr marT="45712" marB="45712"/>
                </a:tc>
                <a:tc>
                  <a:txBody>
                    <a:bodyPr/>
                    <a:lstStyle/>
                    <a:p>
                      <a:r>
                        <a:rPr lang="en-US" sz="1800" dirty="0"/>
                        <a:t>No</a:t>
                      </a:r>
                    </a:p>
                    <a:p>
                      <a:r>
                        <a:rPr lang="en-US" sz="1800" dirty="0"/>
                        <a:t>Opposite Action</a:t>
                      </a:r>
                    </a:p>
                  </a:txBody>
                  <a:tcPr marT="45712" marB="45712"/>
                </a:tc>
                <a:extLst>
                  <a:ext uri="{0D108BD9-81ED-4DB2-BD59-A6C34878D82A}">
                    <a16:rowId xmlns:a16="http://schemas.microsoft.com/office/drawing/2014/main" xmlns="" val="10000"/>
                  </a:ext>
                </a:extLst>
              </a:tr>
              <a:tr h="914373">
                <a:tc>
                  <a:txBody>
                    <a:bodyPr/>
                    <a:lstStyle/>
                    <a:p>
                      <a:r>
                        <a:rPr lang="en-US" sz="1800" dirty="0"/>
                        <a:t>Fear/Anxiety</a:t>
                      </a:r>
                    </a:p>
                  </a:txBody>
                  <a:tcPr marT="45712" marB="45712"/>
                </a:tc>
                <a:tc>
                  <a:txBody>
                    <a:bodyPr/>
                    <a:lstStyle/>
                    <a:p>
                      <a:r>
                        <a:rPr lang="en-US" sz="1800" dirty="0"/>
                        <a:t>avoid</a:t>
                      </a:r>
                    </a:p>
                  </a:txBody>
                  <a:tcPr marT="45712" marB="45712"/>
                </a:tc>
                <a:tc>
                  <a:txBody>
                    <a:bodyPr/>
                    <a:lstStyle/>
                    <a:p>
                      <a:r>
                        <a:rPr lang="en-US" sz="1800" dirty="0"/>
                        <a:t>Safety – protect from danger</a:t>
                      </a:r>
                    </a:p>
                  </a:txBody>
                  <a:tcPr marT="45712" marB="45712"/>
                </a:tc>
                <a:tc>
                  <a:txBody>
                    <a:bodyPr/>
                    <a:lstStyle/>
                    <a:p>
                      <a:r>
                        <a:rPr lang="en-US" sz="1800" dirty="0"/>
                        <a:t>Dangerous? avoid</a:t>
                      </a:r>
                    </a:p>
                  </a:txBody>
                  <a:tcPr marT="45712" marB="45712"/>
                </a:tc>
                <a:tc>
                  <a:txBody>
                    <a:bodyPr/>
                    <a:lstStyle/>
                    <a:p>
                      <a:r>
                        <a:rPr lang="en-US" sz="1800" dirty="0"/>
                        <a:t>Approach</a:t>
                      </a:r>
                    </a:p>
                    <a:p>
                      <a:r>
                        <a:rPr lang="en-US" sz="1800" dirty="0"/>
                        <a:t>exposure</a:t>
                      </a:r>
                    </a:p>
                  </a:txBody>
                  <a:tcPr marT="45712" marB="45712"/>
                </a:tc>
                <a:extLst>
                  <a:ext uri="{0D108BD9-81ED-4DB2-BD59-A6C34878D82A}">
                    <a16:rowId xmlns:a16="http://schemas.microsoft.com/office/drawing/2014/main" xmlns="" val="10001"/>
                  </a:ext>
                </a:extLst>
              </a:tr>
              <a:tr h="1218976">
                <a:tc>
                  <a:txBody>
                    <a:bodyPr/>
                    <a:lstStyle/>
                    <a:p>
                      <a:r>
                        <a:rPr lang="en-US" sz="1800" dirty="0"/>
                        <a:t>Sadness</a:t>
                      </a:r>
                    </a:p>
                  </a:txBody>
                  <a:tcPr marT="45712" marB="45712"/>
                </a:tc>
                <a:tc>
                  <a:txBody>
                    <a:bodyPr/>
                    <a:lstStyle/>
                    <a:p>
                      <a:r>
                        <a:rPr lang="en-US" sz="1800" dirty="0"/>
                        <a:t>hide, cry</a:t>
                      </a:r>
                    </a:p>
                  </a:txBody>
                  <a:tcPr marT="45712" marB="45712"/>
                </a:tc>
                <a:tc>
                  <a:txBody>
                    <a:bodyPr/>
                    <a:lstStyle/>
                    <a:p>
                      <a:r>
                        <a:rPr lang="en-US" sz="1800" dirty="0"/>
                        <a:t>heal, elicit help/support</a:t>
                      </a:r>
                    </a:p>
                  </a:txBody>
                  <a:tcPr marT="45712" marB="45712"/>
                </a:tc>
                <a:tc>
                  <a:txBody>
                    <a:bodyPr/>
                    <a:lstStyle/>
                    <a:p>
                      <a:r>
                        <a:rPr lang="en-US" sz="1800" dirty="0"/>
                        <a:t>Lost something recently? grieve &amp; heal</a:t>
                      </a:r>
                    </a:p>
                  </a:txBody>
                  <a:tcPr marT="45712" marB="45712"/>
                </a:tc>
                <a:tc>
                  <a:txBody>
                    <a:bodyPr/>
                    <a:lstStyle/>
                    <a:p>
                      <a:r>
                        <a:rPr lang="en-US" sz="1800" dirty="0"/>
                        <a:t>Get out and active</a:t>
                      </a:r>
                    </a:p>
                    <a:p>
                      <a:r>
                        <a:rPr lang="en-US" sz="1800" dirty="0"/>
                        <a:t>Behavioral activation</a:t>
                      </a:r>
                    </a:p>
                  </a:txBody>
                  <a:tcPr marT="45712" marB="45712"/>
                </a:tc>
                <a:extLst>
                  <a:ext uri="{0D108BD9-81ED-4DB2-BD59-A6C34878D82A}">
                    <a16:rowId xmlns:a16="http://schemas.microsoft.com/office/drawing/2014/main" xmlns="" val="10002"/>
                  </a:ext>
                </a:extLst>
              </a:tr>
              <a:tr h="1188689">
                <a:tc>
                  <a:txBody>
                    <a:bodyPr/>
                    <a:lstStyle/>
                    <a:p>
                      <a:r>
                        <a:rPr lang="en-US" sz="1800" dirty="0"/>
                        <a:t>Guilt “I did something wrong.”</a:t>
                      </a:r>
                    </a:p>
                  </a:txBody>
                  <a:tcPr marT="45712" marB="45712"/>
                </a:tc>
                <a:tc>
                  <a:txBody>
                    <a:bodyPr/>
                    <a:lstStyle/>
                    <a:p>
                      <a:r>
                        <a:rPr lang="en-US" sz="1800" dirty="0"/>
                        <a:t>Repair, apologize</a:t>
                      </a:r>
                    </a:p>
                  </a:txBody>
                  <a:tcPr marT="45712" marB="45712"/>
                </a:tc>
                <a:tc>
                  <a:txBody>
                    <a:bodyPr/>
                    <a:lstStyle/>
                    <a:p>
                      <a:r>
                        <a:rPr lang="en-US" sz="1800" dirty="0"/>
                        <a:t>repair relationships</a:t>
                      </a:r>
                    </a:p>
                  </a:txBody>
                  <a:tcPr marT="45712" marB="45712"/>
                </a:tc>
                <a:tc>
                  <a:txBody>
                    <a:bodyPr/>
                    <a:lstStyle/>
                    <a:p>
                      <a:r>
                        <a:rPr lang="en-US" sz="1800" dirty="0"/>
                        <a:t>Messed up? apologize and fix it</a:t>
                      </a:r>
                    </a:p>
                  </a:txBody>
                  <a:tcPr marT="45712" marB="45712"/>
                </a:tc>
                <a:tc>
                  <a:txBody>
                    <a:bodyPr/>
                    <a:lstStyle/>
                    <a:p>
                      <a:r>
                        <a:rPr lang="en-US" sz="1800" dirty="0"/>
                        <a:t>Don’t apologize;</a:t>
                      </a:r>
                    </a:p>
                    <a:p>
                      <a:r>
                        <a:rPr lang="en-US" sz="1800" dirty="0"/>
                        <a:t>do what makes you feel guilty</a:t>
                      </a:r>
                    </a:p>
                  </a:txBody>
                  <a:tcPr marT="45712" marB="45712"/>
                </a:tc>
                <a:extLst>
                  <a:ext uri="{0D108BD9-81ED-4DB2-BD59-A6C34878D82A}">
                    <a16:rowId xmlns:a16="http://schemas.microsoft.com/office/drawing/2014/main" xmlns="" val="10003"/>
                  </a:ext>
                </a:extLst>
              </a:tr>
              <a:tr h="914373">
                <a:tc>
                  <a:txBody>
                    <a:bodyPr/>
                    <a:lstStyle/>
                    <a:p>
                      <a:r>
                        <a:rPr lang="en-US" sz="1800" dirty="0"/>
                        <a:t>Shame “I’m a bad person”</a:t>
                      </a:r>
                    </a:p>
                  </a:txBody>
                  <a:tcPr marT="45712" marB="45712"/>
                </a:tc>
                <a:tc>
                  <a:txBody>
                    <a:bodyPr/>
                    <a:lstStyle/>
                    <a:p>
                      <a:r>
                        <a:rPr lang="en-US" sz="1800" dirty="0"/>
                        <a:t>hide, secret</a:t>
                      </a:r>
                    </a:p>
                  </a:txBody>
                  <a:tcPr marT="45712" marB="45712"/>
                </a:tc>
                <a:tc>
                  <a:txBody>
                    <a:bodyPr/>
                    <a:lstStyle/>
                    <a:p>
                      <a:r>
                        <a:rPr lang="en-US" sz="1800" dirty="0"/>
                        <a:t>keep in the group</a:t>
                      </a:r>
                    </a:p>
                  </a:txBody>
                  <a:tcPr marT="45712" marB="45712"/>
                </a:tc>
                <a:tc>
                  <a:txBody>
                    <a:bodyPr/>
                    <a:lstStyle/>
                    <a:p>
                      <a:r>
                        <a:rPr lang="en-US" sz="1800" dirty="0"/>
                        <a:t>They’d reject you?</a:t>
                      </a:r>
                    </a:p>
                    <a:p>
                      <a:r>
                        <a:rPr lang="en-US" sz="1800" dirty="0"/>
                        <a:t>don’t tell</a:t>
                      </a:r>
                    </a:p>
                  </a:txBody>
                  <a:tcPr marT="45712" marB="45712"/>
                </a:tc>
                <a:tc>
                  <a:txBody>
                    <a:bodyPr/>
                    <a:lstStyle/>
                    <a:p>
                      <a:r>
                        <a:rPr lang="en-US" sz="1800" dirty="0"/>
                        <a:t>Tell the secret</a:t>
                      </a:r>
                    </a:p>
                  </a:txBody>
                  <a:tcPr marT="45712" marB="45712"/>
                </a:tc>
                <a:extLst>
                  <a:ext uri="{0D108BD9-81ED-4DB2-BD59-A6C34878D82A}">
                    <a16:rowId xmlns:a16="http://schemas.microsoft.com/office/drawing/2014/main" xmlns="" val="10004"/>
                  </a:ext>
                </a:extLst>
              </a:tr>
              <a:tr h="944705">
                <a:tc>
                  <a:txBody>
                    <a:bodyPr/>
                    <a:lstStyle/>
                    <a:p>
                      <a:r>
                        <a:rPr lang="en-US" sz="1800" dirty="0"/>
                        <a:t>Anger</a:t>
                      </a:r>
                    </a:p>
                  </a:txBody>
                  <a:tcPr marT="45712" marB="45712"/>
                </a:tc>
                <a:tc>
                  <a:txBody>
                    <a:bodyPr/>
                    <a:lstStyle/>
                    <a:p>
                      <a:r>
                        <a:rPr lang="en-US" sz="1800" dirty="0"/>
                        <a:t>attack, yell, ruminate</a:t>
                      </a:r>
                    </a:p>
                  </a:txBody>
                  <a:tcPr marT="45712" marB="45712"/>
                </a:tc>
                <a:tc>
                  <a:txBody>
                    <a:bodyPr/>
                    <a:lstStyle/>
                    <a:p>
                      <a:r>
                        <a:rPr lang="en-US" sz="1800" dirty="0"/>
                        <a:t>motivate, protect</a:t>
                      </a:r>
                    </a:p>
                  </a:txBody>
                  <a:tcPr marT="45712" marB="45712"/>
                </a:tc>
                <a:tc>
                  <a:txBody>
                    <a:bodyPr/>
                    <a:lstStyle/>
                    <a:p>
                      <a:r>
                        <a:rPr lang="en-US" sz="1800" dirty="0"/>
                        <a:t>Effective? speak up, protect yourself</a:t>
                      </a:r>
                    </a:p>
                  </a:txBody>
                  <a:tcPr marT="45712" marB="45712"/>
                </a:tc>
                <a:tc>
                  <a:txBody>
                    <a:bodyPr/>
                    <a:lstStyle/>
                    <a:p>
                      <a:r>
                        <a:rPr lang="en-US" sz="1800" dirty="0"/>
                        <a:t>Gently avoid, think of other’s perspective</a:t>
                      </a:r>
                    </a:p>
                  </a:txBody>
                  <a:tcPr marT="45712" marB="45712"/>
                </a:tc>
                <a:extLst>
                  <a:ext uri="{0D108BD9-81ED-4DB2-BD59-A6C34878D82A}">
                    <a16:rowId xmlns:a16="http://schemas.microsoft.com/office/drawing/2014/main" xmlns="" val="10005"/>
                  </a:ext>
                </a:extLst>
              </a:tr>
              <a:tr h="670436">
                <a:tc>
                  <a:txBody>
                    <a:bodyPr/>
                    <a:lstStyle/>
                    <a:p>
                      <a:r>
                        <a:rPr lang="en-US" sz="1800" dirty="0"/>
                        <a:t>Love</a:t>
                      </a:r>
                    </a:p>
                  </a:txBody>
                  <a:tcPr marT="45712" marB="45712"/>
                </a:tc>
                <a:tc>
                  <a:txBody>
                    <a:bodyPr/>
                    <a:lstStyle/>
                    <a:p>
                      <a:r>
                        <a:rPr lang="en-US" sz="1800" dirty="0"/>
                        <a:t>be with, talk about</a:t>
                      </a:r>
                    </a:p>
                  </a:txBody>
                  <a:tcPr marT="45712" marB="45712"/>
                </a:tc>
                <a:tc>
                  <a:txBody>
                    <a:bodyPr/>
                    <a:lstStyle/>
                    <a:p>
                      <a:r>
                        <a:rPr lang="en-US" sz="1800" dirty="0"/>
                        <a:t>community, enhance life</a:t>
                      </a:r>
                    </a:p>
                  </a:txBody>
                  <a:tcPr marT="45712" marB="45712"/>
                </a:tc>
                <a:tc>
                  <a:txBody>
                    <a:bodyPr/>
                    <a:lstStyle/>
                    <a:p>
                      <a:r>
                        <a:rPr lang="en-US" sz="1800" dirty="0"/>
                        <a:t>Help your life? be with</a:t>
                      </a:r>
                    </a:p>
                  </a:txBody>
                  <a:tcPr marT="45712" marB="45712"/>
                </a:tc>
                <a:tc>
                  <a:txBody>
                    <a:bodyPr/>
                    <a:lstStyle/>
                    <a:p>
                      <a:r>
                        <a:rPr lang="en-US" sz="1800" dirty="0"/>
                        <a:t>Burn bridges, avoid</a:t>
                      </a:r>
                    </a:p>
                  </a:txBody>
                  <a:tcPr marT="45712" marB="45712"/>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307886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interviewing</a:t>
            </a:r>
          </a:p>
        </p:txBody>
      </p:sp>
      <p:sp>
        <p:nvSpPr>
          <p:cNvPr id="3" name="Content Placeholder 2"/>
          <p:cNvSpPr>
            <a:spLocks noGrp="1"/>
          </p:cNvSpPr>
          <p:nvPr>
            <p:ph idx="1"/>
          </p:nvPr>
        </p:nvSpPr>
        <p:spPr/>
        <p:txBody>
          <a:bodyPr>
            <a:normAutofit fontScale="70000" lnSpcReduction="20000"/>
          </a:bodyPr>
          <a:lstStyle/>
          <a:p>
            <a:r>
              <a:rPr lang="en-US" sz="2400" dirty="0"/>
              <a:t> Motivational interviewing is a collaborative, goal oriented style of communication with particular attention to the language of change. It is designed to strengthen personal motivation for and commitment to a specific goal by eliciting and exploring a person’s own reasons for change with the atmosphere of acceptance and compassion.</a:t>
            </a:r>
          </a:p>
          <a:p>
            <a:pPr marL="0" indent="0">
              <a:buNone/>
            </a:pPr>
            <a:endParaRPr lang="en-US" sz="2400" dirty="0"/>
          </a:p>
          <a:p>
            <a:pPr marL="0" indent="0">
              <a:buNone/>
            </a:pPr>
            <a:r>
              <a:rPr lang="en-US" sz="2400" dirty="0"/>
              <a:t>The four integrated elements of Motivational Interviewing are:</a:t>
            </a:r>
          </a:p>
          <a:p>
            <a:r>
              <a:rPr lang="en-US" sz="2400" dirty="0"/>
              <a:t> Partnership</a:t>
            </a:r>
          </a:p>
          <a:p>
            <a:r>
              <a:rPr lang="en-US" sz="2400" dirty="0"/>
              <a:t> Acceptance</a:t>
            </a:r>
          </a:p>
          <a:p>
            <a:r>
              <a:rPr lang="en-US" sz="2400" dirty="0"/>
              <a:t> Compassion</a:t>
            </a:r>
          </a:p>
          <a:p>
            <a:r>
              <a:rPr lang="en-US" sz="2400" dirty="0"/>
              <a:t> Evocation</a:t>
            </a:r>
          </a:p>
          <a:p>
            <a:endParaRPr lang="en-US" sz="2400" dirty="0"/>
          </a:p>
          <a:p>
            <a:pPr marL="114300" indent="0">
              <a:buNone/>
            </a:pPr>
            <a:r>
              <a:rPr lang="en-US" sz="2400" dirty="0"/>
              <a:t>   </a:t>
            </a:r>
            <a:r>
              <a:rPr lang="en-US" sz="2400" i="1" dirty="0"/>
              <a:t>Miller &amp; </a:t>
            </a:r>
            <a:r>
              <a:rPr lang="en-US" sz="2400" i="1" dirty="0" err="1"/>
              <a:t>Rollnick</a:t>
            </a:r>
            <a:r>
              <a:rPr lang="en-US" sz="2400" i="1" dirty="0"/>
              <a:t>, 2013, p.29</a:t>
            </a:r>
          </a:p>
        </p:txBody>
      </p:sp>
    </p:spTree>
    <p:extLst>
      <p:ext uri="{BB962C8B-B14F-4D97-AF65-F5344CB8AC3E}">
        <p14:creationId xmlns:p14="http://schemas.microsoft.com/office/powerpoint/2010/main" val="3251335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D245B4-C5E9-D24B-89E0-34C9988D99A2}"/>
              </a:ext>
            </a:extLst>
          </p:cNvPr>
          <p:cNvSpPr>
            <a:spLocks noGrp="1"/>
          </p:cNvSpPr>
          <p:nvPr>
            <p:ph type="title"/>
          </p:nvPr>
        </p:nvSpPr>
        <p:spPr/>
        <p:txBody>
          <a:bodyPr/>
          <a:lstStyle/>
          <a:p>
            <a:r>
              <a:rPr lang="en-US" dirty="0"/>
              <a:t>To </a:t>
            </a:r>
            <a:r>
              <a:rPr lang="en-US"/>
              <a:t>be continued Sunday…</a:t>
            </a:r>
          </a:p>
        </p:txBody>
      </p:sp>
      <p:sp>
        <p:nvSpPr>
          <p:cNvPr id="3" name="Content Placeholder 2">
            <a:extLst>
              <a:ext uri="{FF2B5EF4-FFF2-40B4-BE49-F238E27FC236}">
                <a16:creationId xmlns:a16="http://schemas.microsoft.com/office/drawing/2014/main" xmlns="" id="{9A355BF3-A644-F141-9096-722F7965114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331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Rounded MT Bold" panose="020F0704030504030204" pitchFamily="34" charset="0"/>
              </a:rPr>
              <a:t>Development:  </a:t>
            </a:r>
            <a:r>
              <a:rPr lang="en-US" sz="2800" dirty="0">
                <a:latin typeface="+mn-lt"/>
              </a:rPr>
              <a:t>Some Key Points from Research </a:t>
            </a:r>
          </a:p>
        </p:txBody>
      </p:sp>
      <p:graphicFrame>
        <p:nvGraphicFramePr>
          <p:cNvPr id="4" name="Content Placeholder 3"/>
          <p:cNvGraphicFramePr>
            <a:graphicFrameLocks noGrp="1"/>
          </p:cNvGraphicFramePr>
          <p:nvPr>
            <p:ph idx="1"/>
          </p:nvPr>
        </p:nvGraphicFramePr>
        <p:xfrm>
          <a:off x="1981200" y="1935651"/>
          <a:ext cx="8229600" cy="4190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493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61210" y="195264"/>
            <a:ext cx="8229600" cy="936307"/>
          </a:xfrm>
        </p:spPr>
        <p:txBody>
          <a:bodyPr>
            <a:normAutofit/>
          </a:bodyPr>
          <a:lstStyle/>
          <a:p>
            <a:r>
              <a:rPr lang="en-US" sz="3200" dirty="0">
                <a:solidFill>
                  <a:schemeClr val="tx1"/>
                </a:solidFill>
                <a:latin typeface="Arial Rounded MT Bold" panose="020F0704030504030204" pitchFamily="34" charset="0"/>
              </a:rPr>
              <a:t>DSM 5 Criteria: </a:t>
            </a:r>
            <a:r>
              <a:rPr lang="en-US" sz="3200" b="1" u="sng" dirty="0">
                <a:solidFill>
                  <a:schemeClr val="tx1"/>
                </a:solidFill>
                <a:latin typeface="+mn-lt"/>
              </a:rPr>
              <a:t>Alcohol Use Disorder</a:t>
            </a:r>
          </a:p>
        </p:txBody>
      </p:sp>
      <p:sp>
        <p:nvSpPr>
          <p:cNvPr id="3" name="Content Placeholder 2"/>
          <p:cNvSpPr>
            <a:spLocks noGrp="1"/>
          </p:cNvSpPr>
          <p:nvPr>
            <p:ph idx="4294967295"/>
          </p:nvPr>
        </p:nvSpPr>
        <p:spPr>
          <a:xfrm>
            <a:off x="1958340" y="1508760"/>
            <a:ext cx="8229600" cy="4720590"/>
          </a:xfrm>
          <a:solidFill>
            <a:schemeClr val="accent1">
              <a:lumMod val="20000"/>
              <a:lumOff val="80000"/>
              <a:alpha val="46000"/>
            </a:schemeClr>
          </a:solidFill>
          <a:ln w="15875" cap="rnd">
            <a:solidFill>
              <a:srgbClr val="002060"/>
            </a:solidFill>
          </a:ln>
        </p:spPr>
        <p:txBody>
          <a:bodyPr>
            <a:normAutofit/>
          </a:bodyPr>
          <a:lstStyle/>
          <a:p>
            <a:pPr marL="0" indent="0">
              <a:buNone/>
            </a:pPr>
            <a:r>
              <a:rPr lang="en-US" sz="2800" dirty="0">
                <a:latin typeface="Arial Rounded MT Bold" panose="020F0704030504030204" pitchFamily="34" charset="0"/>
              </a:rPr>
              <a:t>“Impaired Control” Criteria</a:t>
            </a:r>
          </a:p>
          <a:p>
            <a:pPr marL="0" indent="0">
              <a:buNone/>
            </a:pPr>
            <a:endParaRPr lang="en-US" sz="500" dirty="0">
              <a:latin typeface="Arial Rounded MT Bold" panose="020F0704030504030204" pitchFamily="34" charset="0"/>
            </a:endParaRPr>
          </a:p>
          <a:p>
            <a:pPr>
              <a:spcAft>
                <a:spcPts val="1200"/>
              </a:spcAft>
              <a:buFont typeface="+mj-lt"/>
              <a:buAutoNum type="arabicPeriod"/>
            </a:pPr>
            <a:r>
              <a:rPr lang="en-US" sz="2400" dirty="0"/>
              <a:t> Alcohol is often taken </a:t>
            </a:r>
            <a:r>
              <a:rPr lang="en-US" sz="2400" i="1" dirty="0"/>
              <a:t>in larger amounts or over a longer period </a:t>
            </a:r>
            <a:r>
              <a:rPr lang="en-US" sz="2400" dirty="0"/>
              <a:t>than was intended.</a:t>
            </a:r>
          </a:p>
          <a:p>
            <a:pPr>
              <a:spcAft>
                <a:spcPts val="1200"/>
              </a:spcAft>
              <a:buFont typeface="+mj-lt"/>
              <a:buAutoNum type="arabicPeriod"/>
            </a:pPr>
            <a:r>
              <a:rPr lang="en-US" sz="2400" dirty="0"/>
              <a:t>There is a </a:t>
            </a:r>
            <a:r>
              <a:rPr lang="en-US" sz="2400" i="1" dirty="0"/>
              <a:t>persistent desire </a:t>
            </a:r>
            <a:r>
              <a:rPr lang="en-US" sz="2400" dirty="0"/>
              <a:t>or </a:t>
            </a:r>
            <a:r>
              <a:rPr lang="en-US" sz="2400" i="1" dirty="0"/>
              <a:t>unsuccessful efforts </a:t>
            </a:r>
            <a:r>
              <a:rPr lang="en-US" sz="2400" dirty="0"/>
              <a:t>to cut down or control alcohol use. </a:t>
            </a:r>
          </a:p>
          <a:p>
            <a:pPr>
              <a:spcAft>
                <a:spcPts val="1200"/>
              </a:spcAft>
              <a:buFont typeface="+mj-lt"/>
              <a:buAutoNum type="arabicPeriod"/>
            </a:pPr>
            <a:r>
              <a:rPr lang="en-US" sz="2400" dirty="0"/>
              <a:t> A great deal of time is spent in </a:t>
            </a:r>
            <a:r>
              <a:rPr lang="en-US" sz="2400" i="1" dirty="0"/>
              <a:t>activities necessary to obtain </a:t>
            </a:r>
            <a:r>
              <a:rPr lang="en-US" sz="2400" dirty="0"/>
              <a:t>alcohol, use alcohol, or recover from its effects. </a:t>
            </a:r>
          </a:p>
          <a:p>
            <a:pPr>
              <a:spcAft>
                <a:spcPts val="1200"/>
              </a:spcAft>
              <a:buFont typeface="+mj-lt"/>
              <a:buAutoNum type="arabicPeriod"/>
            </a:pPr>
            <a:r>
              <a:rPr lang="en-US" sz="2400" i="1" dirty="0"/>
              <a:t>Craving</a:t>
            </a:r>
            <a:r>
              <a:rPr lang="en-US" sz="2400" dirty="0"/>
              <a:t>, or a strong </a:t>
            </a:r>
            <a:r>
              <a:rPr lang="en-US" sz="2400" i="1" dirty="0"/>
              <a:t>desire or urge to use </a:t>
            </a:r>
            <a:r>
              <a:rPr lang="en-US" sz="2400" dirty="0"/>
              <a:t>alcohol.</a:t>
            </a:r>
          </a:p>
        </p:txBody>
      </p:sp>
    </p:spTree>
    <p:extLst>
      <p:ext uri="{BB962C8B-B14F-4D97-AF65-F5344CB8AC3E}">
        <p14:creationId xmlns:p14="http://schemas.microsoft.com/office/powerpoint/2010/main" val="99662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3749" y="971550"/>
            <a:ext cx="8229600" cy="3085460"/>
          </a:xfrm>
          <a:prstGeom prst="rect">
            <a:avLst/>
          </a:prstGeom>
          <a:solidFill>
            <a:schemeClr val="accent2">
              <a:lumMod val="20000"/>
              <a:lumOff val="80000"/>
              <a:alpha val="70000"/>
            </a:schemeClr>
          </a:solidFill>
          <a:ln w="15875" cap="rnd">
            <a:solidFill>
              <a:schemeClr val="accent2">
                <a:lumMod val="50000"/>
              </a:schemeClr>
            </a:solidFill>
          </a:ln>
        </p:spPr>
        <p:txBody>
          <a:bodyPr wrap="square" rtlCol="0">
            <a:spAutoFit/>
          </a:bodyPr>
          <a:lstStyle/>
          <a:p>
            <a:r>
              <a:rPr lang="en-US" sz="2200" dirty="0">
                <a:latin typeface="Arial Rounded MT Bold" panose="020F0704030504030204" pitchFamily="34" charset="0"/>
              </a:rPr>
              <a:t>“Social Impairment” Criteria</a:t>
            </a:r>
          </a:p>
          <a:p>
            <a:endParaRPr lang="en-US" sz="500" dirty="0">
              <a:latin typeface="Arial Rounded MT Bold" panose="020F0704030504030204" pitchFamily="34" charset="0"/>
            </a:endParaRPr>
          </a:p>
          <a:p>
            <a:pPr marL="342900" indent="-342900">
              <a:spcBef>
                <a:spcPts val="300"/>
              </a:spcBef>
              <a:spcAft>
                <a:spcPts val="1200"/>
              </a:spcAft>
              <a:buFont typeface="+mj-lt"/>
              <a:buAutoNum type="arabicPeriod" startAt="5"/>
            </a:pPr>
            <a:r>
              <a:rPr lang="en-US" sz="2000" dirty="0"/>
              <a:t>Recurrent alcohol use resulting in a</a:t>
            </a:r>
            <a:r>
              <a:rPr lang="en-US" sz="2000" i="1" dirty="0"/>
              <a:t> failure to fulfill major role obligations   </a:t>
            </a:r>
            <a:r>
              <a:rPr lang="en-US" sz="2000" dirty="0"/>
              <a:t>at work, school, or home. </a:t>
            </a:r>
          </a:p>
          <a:p>
            <a:pPr marL="342900" indent="-342900">
              <a:spcBef>
                <a:spcPts val="300"/>
              </a:spcBef>
              <a:spcAft>
                <a:spcPts val="1200"/>
              </a:spcAft>
              <a:buFont typeface="+mj-lt"/>
              <a:buAutoNum type="arabicPeriod" startAt="5"/>
            </a:pPr>
            <a:r>
              <a:rPr lang="en-US" sz="2000" dirty="0"/>
              <a:t>Continued alcohol use despite having persistent or recurrent social or interpersonal problems </a:t>
            </a:r>
            <a:r>
              <a:rPr lang="en-US" sz="2000" i="1" dirty="0"/>
              <a:t>caused</a:t>
            </a:r>
            <a:r>
              <a:rPr lang="en-US" sz="2000" dirty="0"/>
              <a:t> or</a:t>
            </a:r>
            <a:r>
              <a:rPr lang="en-US" sz="2000" i="1" dirty="0"/>
              <a:t> exacerbated </a:t>
            </a:r>
            <a:r>
              <a:rPr lang="en-US" sz="2000" dirty="0"/>
              <a:t>by the effects of alcohol. </a:t>
            </a:r>
          </a:p>
          <a:p>
            <a:pPr marL="342900" indent="-342900">
              <a:spcBef>
                <a:spcPts val="300"/>
              </a:spcBef>
              <a:spcAft>
                <a:spcPts val="1200"/>
              </a:spcAft>
              <a:buFont typeface="+mj-lt"/>
              <a:buAutoNum type="arabicPeriod" startAt="5"/>
            </a:pPr>
            <a:r>
              <a:rPr lang="en-US" sz="2000" dirty="0"/>
              <a:t>Important social, occupational, or recreational </a:t>
            </a:r>
            <a:r>
              <a:rPr lang="en-US" sz="2000" i="1" dirty="0"/>
              <a:t>activities are given up </a:t>
            </a:r>
            <a:r>
              <a:rPr lang="en-US" sz="2000" dirty="0"/>
              <a:t>or</a:t>
            </a:r>
            <a:r>
              <a:rPr lang="en-US" sz="2000" i="1" dirty="0"/>
              <a:t> reduced </a:t>
            </a:r>
            <a:r>
              <a:rPr lang="en-US" sz="2000" dirty="0"/>
              <a:t>because of alcohol use.</a:t>
            </a:r>
          </a:p>
        </p:txBody>
      </p:sp>
      <p:sp>
        <p:nvSpPr>
          <p:cNvPr id="5" name="TextBox 4"/>
          <p:cNvSpPr txBox="1"/>
          <p:nvPr/>
        </p:nvSpPr>
        <p:spPr>
          <a:xfrm>
            <a:off x="1853749" y="4057010"/>
            <a:ext cx="8229600" cy="2539157"/>
          </a:xfrm>
          <a:prstGeom prst="rect">
            <a:avLst/>
          </a:prstGeom>
          <a:solidFill>
            <a:schemeClr val="tx2">
              <a:lumMod val="90000"/>
              <a:alpha val="70000"/>
            </a:schemeClr>
          </a:solidFill>
          <a:ln w="15875" cap="rnd">
            <a:solidFill>
              <a:schemeClr val="accent2">
                <a:lumMod val="50000"/>
              </a:schemeClr>
            </a:solidFill>
          </a:ln>
        </p:spPr>
        <p:txBody>
          <a:bodyPr wrap="square" rtlCol="0">
            <a:spAutoFit/>
          </a:bodyPr>
          <a:lstStyle/>
          <a:p>
            <a:r>
              <a:rPr lang="en-US" sz="2200" dirty="0">
                <a:latin typeface="Arial Rounded MT Bold" panose="020F0704030504030204" pitchFamily="34" charset="0"/>
              </a:rPr>
              <a:t>“Risky Use of the Substance”</a:t>
            </a:r>
          </a:p>
          <a:p>
            <a:pPr>
              <a:spcAft>
                <a:spcPts val="600"/>
              </a:spcAft>
            </a:pPr>
            <a:endParaRPr lang="en-US" sz="500" dirty="0">
              <a:latin typeface="Arial Rounded MT Bold" panose="020F0704030504030204" pitchFamily="34" charset="0"/>
            </a:endParaRPr>
          </a:p>
          <a:p>
            <a:pPr marL="342900" indent="-342900">
              <a:spcAft>
                <a:spcPts val="1200"/>
              </a:spcAft>
              <a:buFont typeface="+mj-lt"/>
              <a:buAutoNum type="arabicPeriod" startAt="8"/>
            </a:pPr>
            <a:r>
              <a:rPr lang="en-US" sz="2200" dirty="0"/>
              <a:t> </a:t>
            </a:r>
            <a:r>
              <a:rPr lang="en-US" sz="2000" dirty="0"/>
              <a:t>Recurrent alcohol use in situations in which it is </a:t>
            </a:r>
            <a:r>
              <a:rPr lang="en-US" sz="2000" i="1" dirty="0"/>
              <a:t>physically hazardous</a:t>
            </a:r>
            <a:r>
              <a:rPr lang="en-US" sz="2000" dirty="0"/>
              <a:t>. </a:t>
            </a:r>
          </a:p>
          <a:p>
            <a:pPr marL="342900" indent="-342900">
              <a:spcAft>
                <a:spcPts val="1200"/>
              </a:spcAft>
              <a:buFont typeface="+mj-lt"/>
              <a:buAutoNum type="arabicPeriod" startAt="8"/>
            </a:pPr>
            <a:r>
              <a:rPr lang="en-US" sz="2000" dirty="0"/>
              <a:t> Alcohol use is </a:t>
            </a:r>
            <a:r>
              <a:rPr lang="en-US" sz="2000" i="1" dirty="0"/>
              <a:t>continued despite knowledge </a:t>
            </a:r>
            <a:r>
              <a:rPr lang="en-US" sz="2000" dirty="0"/>
              <a:t>of having a persistent or recurrent </a:t>
            </a:r>
            <a:r>
              <a:rPr lang="en-US" sz="2000" i="1" dirty="0"/>
              <a:t>physical or psychological problem </a:t>
            </a:r>
            <a:r>
              <a:rPr lang="en-US" sz="2000" dirty="0"/>
              <a:t>that is likely to have been caused or exacerbated by alcohol.</a:t>
            </a:r>
          </a:p>
          <a:p>
            <a:pPr>
              <a:spcAft>
                <a:spcPts val="600"/>
              </a:spcAft>
            </a:pPr>
            <a:endParaRPr lang="en-US" sz="500" dirty="0"/>
          </a:p>
        </p:txBody>
      </p:sp>
      <p:sp>
        <p:nvSpPr>
          <p:cNvPr id="6" name="Title 1"/>
          <p:cNvSpPr txBox="1">
            <a:spLocks/>
          </p:cNvSpPr>
          <p:nvPr/>
        </p:nvSpPr>
        <p:spPr>
          <a:xfrm>
            <a:off x="1958340" y="400050"/>
            <a:ext cx="8229600" cy="571500"/>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400" kern="1200">
                <a:solidFill>
                  <a:schemeClr val="bg1"/>
                </a:solidFill>
                <a:latin typeface="Georgia"/>
                <a:ea typeface="+mj-ea"/>
                <a:cs typeface="Georgia"/>
              </a:defRPr>
            </a:lvl1pPr>
          </a:lstStyle>
          <a:p>
            <a:r>
              <a:rPr lang="en-US" sz="3200" dirty="0">
                <a:solidFill>
                  <a:schemeClr val="tx1"/>
                </a:solidFill>
                <a:latin typeface="Arial Rounded MT Bold" panose="020F0704030504030204" pitchFamily="34" charset="0"/>
              </a:rPr>
              <a:t>DSM 5 Criteria: </a:t>
            </a:r>
            <a:r>
              <a:rPr lang="en-US" sz="3200" b="1" u="sng" dirty="0">
                <a:solidFill>
                  <a:schemeClr val="tx1"/>
                </a:solidFill>
                <a:latin typeface="+mn-lt"/>
              </a:rPr>
              <a:t>Alcohol Use Disorder</a:t>
            </a:r>
          </a:p>
        </p:txBody>
      </p:sp>
    </p:spTree>
    <p:extLst>
      <p:ext uri="{BB962C8B-B14F-4D97-AF65-F5344CB8AC3E}">
        <p14:creationId xmlns:p14="http://schemas.microsoft.com/office/powerpoint/2010/main" val="7868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58340" y="1291591"/>
            <a:ext cx="8229600" cy="5186035"/>
          </a:xfrm>
          <a:prstGeom prst="rect">
            <a:avLst/>
          </a:prstGeom>
          <a:solidFill>
            <a:schemeClr val="accent4">
              <a:lumMod val="20000"/>
              <a:lumOff val="80000"/>
              <a:alpha val="46000"/>
            </a:schemeClr>
          </a:solidFill>
          <a:ln w="15875" cap="rnd">
            <a:solidFill>
              <a:schemeClr val="accent2">
                <a:lumMod val="50000"/>
              </a:schemeClr>
            </a:solidFill>
          </a:ln>
        </p:spPr>
        <p:txBody>
          <a:bodyPr wrap="square" rtlCol="0">
            <a:spAutoFit/>
          </a:bodyPr>
          <a:lstStyle/>
          <a:p>
            <a:r>
              <a:rPr lang="en-US" sz="2200" dirty="0">
                <a:latin typeface="Arial Rounded MT Bold" panose="020F0704030504030204" pitchFamily="34" charset="0"/>
              </a:rPr>
              <a:t>“Pharmacological Criteria”</a:t>
            </a:r>
          </a:p>
          <a:p>
            <a:pPr>
              <a:spcAft>
                <a:spcPts val="1200"/>
              </a:spcAft>
            </a:pPr>
            <a:endParaRPr lang="en-US" sz="900" dirty="0">
              <a:latin typeface="Arial Rounded MT Bold" panose="020F0704030504030204" pitchFamily="34" charset="0"/>
            </a:endParaRPr>
          </a:p>
          <a:p>
            <a:pPr marL="342900" indent="-342900">
              <a:spcAft>
                <a:spcPts val="1200"/>
              </a:spcAft>
              <a:buFont typeface="+mj-lt"/>
              <a:buAutoNum type="arabicPeriod" startAt="10"/>
            </a:pPr>
            <a:r>
              <a:rPr lang="en-US" sz="2400" dirty="0"/>
              <a:t> </a:t>
            </a:r>
            <a:r>
              <a:rPr lang="en-US" sz="2400" i="1" dirty="0"/>
              <a:t>Tolerance</a:t>
            </a:r>
            <a:r>
              <a:rPr lang="en-US" sz="2400" dirty="0"/>
              <a:t>, as defined by either of the following: </a:t>
            </a:r>
          </a:p>
          <a:p>
            <a:pPr marL="628650" indent="-342900">
              <a:spcAft>
                <a:spcPts val="600"/>
              </a:spcAft>
            </a:pPr>
            <a:r>
              <a:rPr lang="en-US" sz="2000" dirty="0"/>
              <a:t>a)  A need for markedly increased amounts of alcohol to achieve intoxication or desired effect. </a:t>
            </a:r>
          </a:p>
          <a:p>
            <a:pPr marL="285750">
              <a:spcAft>
                <a:spcPts val="600"/>
              </a:spcAft>
            </a:pPr>
            <a:r>
              <a:rPr lang="en-US" sz="2000" dirty="0"/>
              <a:t>b) A markedly diminished effect with continued use of the same amount of  alcohol. </a:t>
            </a:r>
          </a:p>
          <a:p>
            <a:pPr marL="285750">
              <a:spcAft>
                <a:spcPts val="1200"/>
              </a:spcAft>
            </a:pPr>
            <a:endParaRPr lang="en-US" sz="1400" dirty="0"/>
          </a:p>
          <a:p>
            <a:pPr>
              <a:spcAft>
                <a:spcPts val="1200"/>
              </a:spcAft>
            </a:pPr>
            <a:r>
              <a:rPr lang="en-US" sz="2400" dirty="0"/>
              <a:t>11. </a:t>
            </a:r>
            <a:r>
              <a:rPr lang="en-US" sz="2400" i="1" dirty="0"/>
              <a:t>Withdrawal</a:t>
            </a:r>
            <a:r>
              <a:rPr lang="en-US" sz="2400" dirty="0"/>
              <a:t>, as manifested by either of the following: </a:t>
            </a:r>
          </a:p>
          <a:p>
            <a:pPr marL="571500" indent="-285750">
              <a:spcAft>
                <a:spcPts val="600"/>
              </a:spcAft>
            </a:pPr>
            <a:r>
              <a:rPr lang="en-US" sz="2000" dirty="0"/>
              <a:t>a) The characteristic withdrawal syndrome for alcohol </a:t>
            </a:r>
          </a:p>
          <a:p>
            <a:pPr marL="571500" indent="-285750">
              <a:spcAft>
                <a:spcPts val="600"/>
              </a:spcAft>
            </a:pPr>
            <a:r>
              <a:rPr lang="en-US" sz="2000" dirty="0"/>
              <a:t>b)  Alcohol (or a closely related substance, such as a benzodiazepine) is taken to relieve or avoid withdrawal symptoms.</a:t>
            </a:r>
          </a:p>
          <a:p>
            <a:endParaRPr lang="en-US" dirty="0"/>
          </a:p>
        </p:txBody>
      </p:sp>
      <p:sp>
        <p:nvSpPr>
          <p:cNvPr id="6" name="Title 1"/>
          <p:cNvSpPr txBox="1">
            <a:spLocks/>
          </p:cNvSpPr>
          <p:nvPr/>
        </p:nvSpPr>
        <p:spPr>
          <a:xfrm>
            <a:off x="1958340" y="400050"/>
            <a:ext cx="8229600" cy="571500"/>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400" kern="1200">
                <a:solidFill>
                  <a:schemeClr val="bg1"/>
                </a:solidFill>
                <a:latin typeface="Georgia"/>
                <a:ea typeface="+mj-ea"/>
                <a:cs typeface="Georgia"/>
              </a:defRPr>
            </a:lvl1pPr>
          </a:lstStyle>
          <a:p>
            <a:r>
              <a:rPr lang="en-US" sz="3200" dirty="0">
                <a:solidFill>
                  <a:schemeClr val="tx1"/>
                </a:solidFill>
                <a:latin typeface="Arial Rounded MT Bold" panose="020F0704030504030204" pitchFamily="34" charset="0"/>
              </a:rPr>
              <a:t>DSM 5 Criteria: </a:t>
            </a:r>
            <a:r>
              <a:rPr lang="en-US" sz="3200" b="1" u="sng" dirty="0">
                <a:solidFill>
                  <a:schemeClr val="tx1"/>
                </a:solidFill>
                <a:latin typeface="+mn-lt"/>
              </a:rPr>
              <a:t>Alcohol Use Disorder</a:t>
            </a:r>
          </a:p>
        </p:txBody>
      </p:sp>
    </p:spTree>
    <p:extLst>
      <p:ext uri="{BB962C8B-B14F-4D97-AF65-F5344CB8AC3E}">
        <p14:creationId xmlns:p14="http://schemas.microsoft.com/office/powerpoint/2010/main" val="26861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15A70-D033-48A6-A472-4AE3E480482B}"/>
              </a:ext>
            </a:extLst>
          </p:cNvPr>
          <p:cNvSpPr>
            <a:spLocks noGrp="1"/>
          </p:cNvSpPr>
          <p:nvPr>
            <p:ph type="title"/>
          </p:nvPr>
        </p:nvSpPr>
        <p:spPr/>
        <p:txBody>
          <a:bodyPr/>
          <a:lstStyle/>
          <a:p>
            <a:r>
              <a:rPr lang="en-US" dirty="0"/>
              <a:t>How do you get from Use to Abuse?</a:t>
            </a:r>
          </a:p>
        </p:txBody>
      </p:sp>
      <p:sp>
        <p:nvSpPr>
          <p:cNvPr id="3" name="Content Placeholder 2">
            <a:extLst>
              <a:ext uri="{FF2B5EF4-FFF2-40B4-BE49-F238E27FC236}">
                <a16:creationId xmlns:a16="http://schemas.microsoft.com/office/drawing/2014/main" xmlns="" id="{F949E809-DE1F-473D-B0EC-FD2D02AF1A7D}"/>
              </a:ext>
            </a:extLst>
          </p:cNvPr>
          <p:cNvSpPr>
            <a:spLocks noGrp="1"/>
          </p:cNvSpPr>
          <p:nvPr>
            <p:ph idx="1"/>
          </p:nvPr>
        </p:nvSpPr>
        <p:spPr/>
        <p:txBody>
          <a:bodyPr>
            <a:normAutofit/>
          </a:bodyPr>
          <a:lstStyle/>
          <a:p>
            <a:r>
              <a:rPr lang="en-US" sz="2000" dirty="0">
                <a:hlinkClick r:id="rId2"/>
              </a:rPr>
              <a:t>How does substance use develop into substance abuse (video) | Khan Academy</a:t>
            </a:r>
            <a:endParaRPr lang="en-US" sz="2000" dirty="0"/>
          </a:p>
        </p:txBody>
      </p:sp>
    </p:spTree>
    <p:extLst>
      <p:ext uri="{BB962C8B-B14F-4D97-AF65-F5344CB8AC3E}">
        <p14:creationId xmlns:p14="http://schemas.microsoft.com/office/powerpoint/2010/main" val="404249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1310" y="2503171"/>
            <a:ext cx="6663690" cy="1200329"/>
          </a:xfrm>
          <a:prstGeom prst="rect">
            <a:avLst/>
          </a:prstGeom>
          <a:noFill/>
        </p:spPr>
        <p:txBody>
          <a:bodyPr wrap="square" rtlCol="0">
            <a:spAutoFit/>
          </a:bodyPr>
          <a:lstStyle/>
          <a:p>
            <a:pPr algn="ctr"/>
            <a:r>
              <a:rPr lang="en-US" sz="3600" b="1" dirty="0">
                <a:solidFill>
                  <a:srgbClr val="0070C0"/>
                </a:solidFill>
              </a:rPr>
              <a:t>Rates Substance Use Disorders</a:t>
            </a:r>
          </a:p>
        </p:txBody>
      </p:sp>
    </p:spTree>
    <p:extLst>
      <p:ext uri="{BB962C8B-B14F-4D97-AF65-F5344CB8AC3E}">
        <p14:creationId xmlns:p14="http://schemas.microsoft.com/office/powerpoint/2010/main" val="3242560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FFFFFF"/>
      </a:dk1>
      <a:lt1>
        <a:sysClr val="window" lastClr="000000"/>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FFFFFF"/>
    </a:dk1>
    <a:lt1>
      <a:sysClr val="window" lastClr="000000"/>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94F055B-D391-44D3-A87A-BCD07BD5A3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{003159AC-D576-46F6-9BAE-6CA58FC85E2A}tf56219246_win32</Template>
  <TotalTime>967</TotalTime>
  <Words>2492</Words>
  <Application>Microsoft Office PowerPoint</Application>
  <PresentationFormat>Custom</PresentationFormat>
  <Paragraphs>318</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SavonVTI</vt:lpstr>
      <vt:lpstr>Substance use disorder</vt:lpstr>
      <vt:lpstr>Addiction:  Definition</vt:lpstr>
      <vt:lpstr>PowerPoint Presentation</vt:lpstr>
      <vt:lpstr>Development:  Some Key Points from Research </vt:lpstr>
      <vt:lpstr>DSM 5 Criteria: Alcohol Use Disorder</vt:lpstr>
      <vt:lpstr>PowerPoint Presentation</vt:lpstr>
      <vt:lpstr>PowerPoint Presentation</vt:lpstr>
      <vt:lpstr>How do you get from Use to Abuse?</vt:lpstr>
      <vt:lpstr>PowerPoint Presentation</vt:lpstr>
      <vt:lpstr>Rate of Substance Use Disorders:  U.S. Population</vt:lpstr>
      <vt:lpstr>Alcohol: Recommended Limits</vt:lpstr>
      <vt:lpstr>Standard Drink Size</vt:lpstr>
      <vt:lpstr># of Standard Drinks in Bottles</vt:lpstr>
      <vt:lpstr>PowerPoint Presentation</vt:lpstr>
      <vt:lpstr>Brief Intervention:     Referral Options</vt:lpstr>
      <vt:lpstr>The  5 6 Stages of Change</vt:lpstr>
      <vt:lpstr>PowerPoint Presentation</vt:lpstr>
      <vt:lpstr>PowerPoint Presentation</vt:lpstr>
      <vt:lpstr>PowerPoint Presentation</vt:lpstr>
      <vt:lpstr>PowerPoint Presentation</vt:lpstr>
      <vt:lpstr>Signs of an Opioid Overdose</vt:lpstr>
      <vt:lpstr>How to Stop Opioid Overdose:  Narcan/ Naloxone</vt:lpstr>
      <vt:lpstr>PowerPoint Presentation</vt:lpstr>
      <vt:lpstr>PowerPoint Presentation</vt:lpstr>
      <vt:lpstr>Assessing Motivation for Treatment</vt:lpstr>
      <vt:lpstr>How to move to motivation</vt:lpstr>
      <vt:lpstr>Validation:</vt:lpstr>
      <vt:lpstr>Levels of Validation *Validate at the highest possible level</vt:lpstr>
      <vt:lpstr>Role-play</vt:lpstr>
      <vt:lpstr>Role of emotions</vt:lpstr>
      <vt:lpstr>Guilt</vt:lpstr>
      <vt:lpstr>Shame</vt:lpstr>
      <vt:lpstr>How do these emotions relate to addiction?</vt:lpstr>
      <vt:lpstr>PowerPoint Presentation</vt:lpstr>
      <vt:lpstr>Motivational interviewing</vt:lpstr>
      <vt:lpstr>To be continued Sunday…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disorder</dc:title>
  <dc:creator>Meyers, Laura L ( Orlando)</dc:creator>
  <cp:lastModifiedBy>Bart</cp:lastModifiedBy>
  <cp:revision>10</cp:revision>
  <dcterms:created xsi:type="dcterms:W3CDTF">2021-02-25T14:30:35Z</dcterms:created>
  <dcterms:modified xsi:type="dcterms:W3CDTF">2021-03-07T20:13:12Z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