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313863"/>
  <p:embeddedFontLst>
    <p:embeddedFont>
      <p:font typeface="Libre Franklin" pitchFamily="2" charset="0"/>
      <p:regular r:id="rId15"/>
      <p:bold r:id="rId16"/>
      <p:italic r:id="rId17"/>
      <p:boldItalic r:id="rId18"/>
    </p:embeddedFont>
    <p:embeddedFont>
      <p:font typeface="Libre Franklin Medium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kkEk+oc+HOXu39OpqNBqTASbp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90513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14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16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" name="Google Shape;54;p18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21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6" name="Google Shape;16;p13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3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381000" y="4953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ts val="2800"/>
              <a:buFont typeface="Federo"/>
              <a:buNone/>
            </a:pPr>
            <a:r>
              <a:rPr lang="en-US" sz="2800" b="1">
                <a:solidFill>
                  <a:srgbClr val="6B4C2C"/>
                </a:solidFill>
                <a:latin typeface="Federo"/>
                <a:ea typeface="Federo"/>
                <a:cs typeface="Federo"/>
                <a:sym typeface="Federo"/>
              </a:rPr>
              <a:t>GROWING AND SUSTAINING</a:t>
            </a:r>
            <a:br>
              <a:rPr lang="en-US" sz="2800" b="1">
                <a:solidFill>
                  <a:srgbClr val="6B4C2C"/>
                </a:solidFill>
                <a:latin typeface="Federo"/>
                <a:ea typeface="Federo"/>
                <a:cs typeface="Federo"/>
                <a:sym typeface="Federo"/>
              </a:rPr>
            </a:br>
            <a:r>
              <a:rPr lang="en-US" sz="2800" b="1">
                <a:solidFill>
                  <a:srgbClr val="6B4C2C"/>
                </a:solidFill>
                <a:latin typeface="Federo"/>
                <a:ea typeface="Federo"/>
                <a:cs typeface="Federo"/>
                <a:sym typeface="Federo"/>
              </a:rPr>
              <a:t>MEN’S CLUB LEADERSHIP </a:t>
            </a:r>
            <a:endParaRPr sz="2800">
              <a:solidFill>
                <a:srgbClr val="6B4C2C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93725" y="46847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" descr="FJMC%20LOGO_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09600"/>
            <a:ext cx="1701422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304800" y="47548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TRAINING AND MENTORING</a:t>
            </a: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Annual Planning process aligns the Board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Current and coming year Board members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Consensus development of the Annual Plan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Training provides the skills to run the club 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Operations - Roles and Responsibilities, how we operate 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Leadership - How to get others to do what is needed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Motivation  - Team Building  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Mentoring provides the individual support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Senior leaders and officers mentor their direct reports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Pass on experience and lessons learned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Sounding board for questions and challenges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title"/>
          </p:nvPr>
        </p:nvSpPr>
        <p:spPr>
          <a:xfrm>
            <a:off x="304800" y="47548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IMPLEMENTATION</a:t>
            </a: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b="1"/>
              <a:t>Policy Formality Up to You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Constitution – Position, Terms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Written or Verbal  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Emeritus Officers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Growth Ladder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Triad Management</a:t>
            </a:r>
            <a:endParaRPr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b="1"/>
              <a:t>When Selecting Leaders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Look for enthusiastic members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Consider experience in Club and other organizations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Determine their growth wishes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Consider Synagogue needs</a:t>
            </a:r>
            <a:endParaRPr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b="1"/>
              <a:t>Training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Annual New Board training – Roles &amp; Responsibilities, How we operate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Motivational – Why we’re here and where we’re going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title"/>
          </p:nvPr>
        </p:nvSpPr>
        <p:spPr>
          <a:xfrm>
            <a:off x="304800" y="47548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Creating a </a:t>
            </a:r>
            <a:r>
              <a:rPr lang="en-US" b="1" i="1"/>
              <a:t>Culture of Leadership Growth </a:t>
            </a:r>
            <a:r>
              <a:rPr lang="en-US"/>
              <a:t>will enhance your Club’s ability to successfully sustain itself</a:t>
            </a:r>
            <a:endParaRPr/>
          </a:p>
          <a:p>
            <a:pPr marL="342900" lvl="0" indent="-221996" algn="l" rtl="0">
              <a:spcBef>
                <a:spcPts val="5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Techniques can easily be incorporated in your operations: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Growth Ladder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Multi-year Terms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Pre-Presidency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Emeritus Status for former Officers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Triad Management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Training and mentoring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en-US"/>
              <a:t>GROW AND SUSTAIN YOUR MEN’S CLUB LEADERSHIP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152400" y="1905000"/>
            <a:ext cx="8686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sz="2800"/>
              <a:t>Situation 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Many people stay in the same office for years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Good leaders recruited by Synagogue  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Club leadership is considered closed to new people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Programming becomes stale, lacking new ideas and new people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Membership suffers</a:t>
            </a:r>
            <a:endParaRPr/>
          </a:p>
          <a:p>
            <a:pPr marL="342900" lvl="0" indent="-227774" algn="l" rtl="0">
              <a:spcBef>
                <a:spcPts val="51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None/>
            </a:pPr>
            <a:endParaRPr sz="2800"/>
          </a:p>
          <a:p>
            <a:pPr marL="342900" lvl="0" indent="-342900" algn="l" rtl="0">
              <a:spcBef>
                <a:spcPts val="51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sz="2800"/>
              <a:t>Solution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Develop a culture of Leadership Growth</a:t>
            </a:r>
            <a:endParaRPr/>
          </a:p>
          <a:p>
            <a:pPr marL="742950" lvl="1" indent="-285750" algn="l" rtl="0">
              <a:spcBef>
                <a:spcPts val="4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Put in place a set of management techniques to 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 sz="2000"/>
              <a:t>Open up leadership positions </a:t>
            </a:r>
            <a:endParaRPr/>
          </a:p>
          <a:p>
            <a:pPr marL="1143000" lvl="2" indent="-228600" algn="l" rtl="0">
              <a:spcBef>
                <a:spcPts val="37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 sz="2000"/>
              <a:t>Enhance leadership growth and continuity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SzPct val="70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APPROACH	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ts val="1960"/>
              <a:buFont typeface="Noto Sans Symbols"/>
              <a:buChar char="▪"/>
            </a:pPr>
            <a:r>
              <a:rPr lang="en-US" sz="2800"/>
              <a:t>Culture of Leadership Growth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6B4C2C"/>
              </a:buClr>
              <a:buSzPts val="1960"/>
              <a:buFont typeface="Noto Sans Symbols"/>
              <a:buChar char="▪"/>
            </a:pPr>
            <a:r>
              <a:rPr lang="en-US" sz="2800"/>
              <a:t>Growth Ladder to Higher office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6B4C2C"/>
              </a:buClr>
              <a:buSzPts val="1960"/>
              <a:buFont typeface="Noto Sans Symbols"/>
              <a:buChar char="▪"/>
            </a:pPr>
            <a:r>
              <a:rPr lang="en-US" sz="2800"/>
              <a:t>Multi-year Terms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6B4C2C"/>
              </a:buClr>
              <a:buSzPts val="1960"/>
              <a:buFont typeface="Noto Sans Symbols"/>
              <a:buChar char="▪"/>
            </a:pPr>
            <a:r>
              <a:rPr lang="en-US" sz="2800"/>
              <a:t>Position That Leads to the Presidency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6B4C2C"/>
              </a:buClr>
              <a:buSzPts val="1960"/>
              <a:buFont typeface="Noto Sans Symbols"/>
              <a:buChar char="▪"/>
            </a:pPr>
            <a:r>
              <a:rPr lang="en-US" sz="2800"/>
              <a:t>Emeritus Status for Former Officers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6B4C2C"/>
              </a:buClr>
              <a:buSzPts val="1960"/>
              <a:buFont typeface="Noto Sans Symbols"/>
              <a:buChar char="▪"/>
            </a:pPr>
            <a:r>
              <a:rPr lang="en-US" sz="2800"/>
              <a:t>Triad Management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6B4C2C"/>
              </a:buClr>
              <a:buSzPts val="1960"/>
              <a:buFont typeface="Noto Sans Symbols"/>
              <a:buChar char="▪"/>
            </a:pPr>
            <a:r>
              <a:rPr lang="en-US" sz="2800"/>
              <a:t>Training and Mentoring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304800" y="47548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 Medium"/>
              <a:buNone/>
            </a:pPr>
            <a:r>
              <a:rPr lang="en-US"/>
              <a:t>DEVELOP A CULTURE OF LEADERSHIP GROWTH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sz="2800" b="1"/>
              <a:t>Concept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Grow leaders right from the beginning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Make known there is a growth path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Train and mentor them to make the successful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Recognize success and capture lessons learned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Reward members for good work thru greater positions</a:t>
            </a:r>
            <a:endParaRPr sz="280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sz="2800" b="1"/>
              <a:t>Benefits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Lets members know they can grow in responsibility 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Encourages members to take on different positions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Develops continuity</a:t>
            </a:r>
            <a:endParaRPr sz="280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sz="2800" b="1"/>
              <a:t>Caution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Don’t make it a forty year growth path</a:t>
            </a:r>
            <a:endParaRPr/>
          </a:p>
          <a:p>
            <a:pPr marL="742950" lvl="1" indent="-28575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 sz="2400"/>
              <a:t>Don’t move a person out arbitrarily</a:t>
            </a:r>
            <a:endParaRPr/>
          </a:p>
          <a:p>
            <a:pPr marL="342900" lvl="0" indent="-221996" algn="l" rtl="0">
              <a:spcBef>
                <a:spcPts val="544"/>
              </a:spcBef>
              <a:spcAft>
                <a:spcPts val="0"/>
              </a:spcAft>
              <a:buSzPct val="70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304800" y="484632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 Medium"/>
              <a:buNone/>
            </a:pPr>
            <a:r>
              <a:rPr lang="en-US" sz="3200"/>
              <a:t>GROWTH LADDER</a:t>
            </a:r>
            <a:endParaRPr sz="3200"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304800" y="1554163"/>
            <a:ext cx="2590800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i="1"/>
              <a:t>Intuitive natural progression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i="1"/>
              <a:t>Set expectations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i="1"/>
              <a:t>Reward excellence 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i="1"/>
              <a:t>An honor to serve</a:t>
            </a:r>
            <a:endParaRPr/>
          </a:p>
        </p:txBody>
      </p:sp>
      <p:grpSp>
        <p:nvGrpSpPr>
          <p:cNvPr id="125" name="Google Shape;125;p5"/>
          <p:cNvGrpSpPr/>
          <p:nvPr/>
        </p:nvGrpSpPr>
        <p:grpSpPr>
          <a:xfrm>
            <a:off x="762000" y="5410200"/>
            <a:ext cx="1387475" cy="533400"/>
            <a:chOff x="720" y="3312"/>
            <a:chExt cx="874" cy="336"/>
          </a:xfrm>
        </p:grpSpPr>
        <p:sp>
          <p:nvSpPr>
            <p:cNvPr id="126" name="Google Shape;126;p5"/>
            <p:cNvSpPr/>
            <p:nvPr/>
          </p:nvSpPr>
          <p:spPr>
            <a:xfrm>
              <a:off x="768" y="3312"/>
              <a:ext cx="768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720" y="3312"/>
              <a:ext cx="874" cy="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</a:t>
              </a: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>
            <a:off x="1676400" y="4572000"/>
            <a:ext cx="1387475" cy="533400"/>
            <a:chOff x="720" y="3312"/>
            <a:chExt cx="874" cy="336"/>
          </a:xfrm>
        </p:grpSpPr>
        <p:sp>
          <p:nvSpPr>
            <p:cNvPr id="129" name="Google Shape;129;p5"/>
            <p:cNvSpPr/>
            <p:nvPr/>
          </p:nvSpPr>
          <p:spPr>
            <a:xfrm>
              <a:off x="768" y="3312"/>
              <a:ext cx="768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720" y="3312"/>
              <a:ext cx="874" cy="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Chair</a:t>
              </a: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4343400" y="3733800"/>
            <a:ext cx="1387475" cy="533400"/>
            <a:chOff x="720" y="3312"/>
            <a:chExt cx="874" cy="336"/>
          </a:xfrm>
        </p:grpSpPr>
        <p:sp>
          <p:nvSpPr>
            <p:cNvPr id="132" name="Google Shape;132;p5"/>
            <p:cNvSpPr/>
            <p:nvPr/>
          </p:nvSpPr>
          <p:spPr>
            <a:xfrm>
              <a:off x="768" y="3312"/>
              <a:ext cx="768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720" y="3312"/>
              <a:ext cx="874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Officer</a:t>
              </a: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>
            <a:off x="2514600" y="3733800"/>
            <a:ext cx="1387475" cy="533400"/>
            <a:chOff x="720" y="3312"/>
            <a:chExt cx="874" cy="336"/>
          </a:xfrm>
        </p:grpSpPr>
        <p:sp>
          <p:nvSpPr>
            <p:cNvPr id="135" name="Google Shape;135;p5"/>
            <p:cNvSpPr/>
            <p:nvPr/>
          </p:nvSpPr>
          <p:spPr>
            <a:xfrm>
              <a:off x="768" y="3312"/>
              <a:ext cx="768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720" y="3312"/>
              <a:ext cx="874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Officer</a:t>
              </a:r>
              <a:endParaRPr/>
            </a:p>
          </p:txBody>
        </p:sp>
      </p:grpSp>
      <p:grpSp>
        <p:nvGrpSpPr>
          <p:cNvPr id="137" name="Google Shape;137;p5"/>
          <p:cNvGrpSpPr/>
          <p:nvPr/>
        </p:nvGrpSpPr>
        <p:grpSpPr>
          <a:xfrm>
            <a:off x="3962400" y="2590800"/>
            <a:ext cx="1387475" cy="533400"/>
            <a:chOff x="720" y="3312"/>
            <a:chExt cx="874" cy="336"/>
          </a:xfrm>
        </p:grpSpPr>
        <p:sp>
          <p:nvSpPr>
            <p:cNvPr id="138" name="Google Shape;138;p5"/>
            <p:cNvSpPr/>
            <p:nvPr/>
          </p:nvSpPr>
          <p:spPr>
            <a:xfrm>
              <a:off x="768" y="3312"/>
              <a:ext cx="768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720" y="3312"/>
              <a:ext cx="874" cy="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Pre-President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5"/>
          <p:cNvGrpSpPr/>
          <p:nvPr/>
        </p:nvGrpSpPr>
        <p:grpSpPr>
          <a:xfrm>
            <a:off x="5029200" y="1828800"/>
            <a:ext cx="1387475" cy="533400"/>
            <a:chOff x="720" y="3312"/>
            <a:chExt cx="874" cy="336"/>
          </a:xfrm>
        </p:grpSpPr>
        <p:sp>
          <p:nvSpPr>
            <p:cNvPr id="141" name="Google Shape;141;p5"/>
            <p:cNvSpPr/>
            <p:nvPr/>
          </p:nvSpPr>
          <p:spPr>
            <a:xfrm>
              <a:off x="768" y="3312"/>
              <a:ext cx="768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720" y="3312"/>
              <a:ext cx="874" cy="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President</a:t>
              </a:r>
              <a:endParaRPr/>
            </a:p>
          </p:txBody>
        </p:sp>
      </p:grpSp>
      <p:grpSp>
        <p:nvGrpSpPr>
          <p:cNvPr id="143" name="Google Shape;143;p5"/>
          <p:cNvGrpSpPr/>
          <p:nvPr/>
        </p:nvGrpSpPr>
        <p:grpSpPr>
          <a:xfrm>
            <a:off x="6553200" y="1219200"/>
            <a:ext cx="1387475" cy="533400"/>
            <a:chOff x="720" y="3312"/>
            <a:chExt cx="874" cy="336"/>
          </a:xfrm>
        </p:grpSpPr>
        <p:sp>
          <p:nvSpPr>
            <p:cNvPr id="144" name="Google Shape;144;p5"/>
            <p:cNvSpPr/>
            <p:nvPr/>
          </p:nvSpPr>
          <p:spPr>
            <a:xfrm>
              <a:off x="768" y="3312"/>
              <a:ext cx="768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720" y="3312"/>
              <a:ext cx="874" cy="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President</a:t>
              </a:r>
              <a:endParaRPr/>
            </a:p>
          </p:txBody>
        </p:sp>
      </p:grpSp>
      <p:sp>
        <p:nvSpPr>
          <p:cNvPr id="146" name="Google Shape;146;p5"/>
          <p:cNvSpPr/>
          <p:nvPr/>
        </p:nvSpPr>
        <p:spPr>
          <a:xfrm>
            <a:off x="2057400" y="51054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2971800" y="42672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257800" y="2362200"/>
            <a:ext cx="457200" cy="609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3810000" y="3810000"/>
            <a:ext cx="609600" cy="3048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 rot="-3204881">
            <a:off x="4038600" y="3200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324600" y="1752600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MULTIPLE YEAR TERMS</a:t>
            </a:r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232664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Presidential Terms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Many Presidential terms are one year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Many Presidents stay in office for two years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Some stay for longer 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Two year Presidential term</a:t>
            </a:r>
            <a:endParaRPr/>
          </a:p>
          <a:p>
            <a:pPr marL="1143000" lvl="2" indent="-228600" algn="l" rtl="0">
              <a:spcBef>
                <a:spcPts val="37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Candidate can plan his ideas and life for a two year horizon</a:t>
            </a:r>
            <a:endParaRPr/>
          </a:p>
          <a:p>
            <a:pPr marL="1143000" lvl="2" indent="-228600" algn="l" rtl="0">
              <a:spcBef>
                <a:spcPts val="37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Others can plan their future as Club Leaders</a:t>
            </a:r>
            <a:endParaRPr/>
          </a:p>
          <a:p>
            <a:pPr marL="342900" lvl="0" indent="-232664" algn="l" rtl="0">
              <a:spcBef>
                <a:spcPts val="49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49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Other positions – one or two years  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Allows rotation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People can move up in a reasonable time </a:t>
            </a:r>
            <a:endParaRPr/>
          </a:p>
          <a:p>
            <a:pPr marL="742950" lvl="1" indent="-285750" algn="l" rtl="0">
              <a:spcBef>
                <a:spcPts val="43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Flexibility to keep a good person in position if warranted</a:t>
            </a:r>
            <a:endParaRPr/>
          </a:p>
          <a:p>
            <a:pPr marL="342900" lvl="0" indent="-232664" algn="l" rtl="0">
              <a:spcBef>
                <a:spcPts val="49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304800" y="466344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PRE-PRESIDENT POSITION </a:t>
            </a:r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Officer on the Board 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May lead to Presidency; Not guaranteed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Training and preparation prior to Presidency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Off loads current president</a:t>
            </a:r>
            <a:endParaRPr/>
          </a:p>
          <a:p>
            <a:pPr marL="342900" lvl="0" indent="-243332" algn="l" rtl="0">
              <a:spcBef>
                <a:spcPts val="44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44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Approaches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Executive Vice President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Specific Responsibilities 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Learning and preparing for the Presidency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Takes over if President has to step down</a:t>
            </a:r>
            <a:endParaRPr/>
          </a:p>
          <a:p>
            <a:pPr marL="742950" lvl="1" indent="-285750" algn="l" rtl="0">
              <a:spcBef>
                <a:spcPts val="392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President Elect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Responsibilities Assigned by President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One year during last year of President’s two year term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Can also be a Vice President with Portfolio</a:t>
            </a:r>
            <a:endParaRPr/>
          </a:p>
          <a:p>
            <a:pPr marL="1143000" lvl="2" indent="-228600" algn="l" rtl="0">
              <a:spcBef>
                <a:spcPts val="33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Option to have him take over if President steps down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304800" y="47548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ibre Franklin Medium"/>
              <a:buNone/>
            </a:pPr>
            <a:r>
              <a:rPr lang="en-US" sz="3200"/>
              <a:t>EMERITUS STATUS FOR FORMER OFFICERS </a:t>
            </a:r>
            <a:endParaRPr sz="3200"/>
          </a:p>
        </p:txBody>
      </p:sp>
      <p:sp>
        <p:nvSpPr>
          <p:cNvPr id="169" name="Google Shape;169;p8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sz="3000"/>
              <a:t>Concept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Officers are Emeritus for first year after their term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Must teach their successors during transition period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Be available to consult and support their successor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Part of Triad Concept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 sz="3000"/>
              <a:t>Benefit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Provides continuity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Supports new Officers</a:t>
            </a:r>
            <a:endParaRPr/>
          </a:p>
          <a:p>
            <a:pPr marL="742950" lvl="1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Keeps former Officers involved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304800" y="475488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en-US"/>
              <a:t>TRIAD MANAGEMENT </a:t>
            </a: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Concept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Three person Leadership for projects/areas of responsibility</a:t>
            </a:r>
            <a:endParaRPr/>
          </a:p>
          <a:p>
            <a:pPr marL="1143000" lvl="2" indent="-22860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Current Leader - Elected Officer or Chairman – Has full responsibility</a:t>
            </a:r>
            <a:endParaRPr/>
          </a:p>
          <a:p>
            <a:pPr marL="1143000" lvl="2" indent="-22860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Former Leader – Emeritus Officer or Former Chair – Consults/Supports</a:t>
            </a:r>
            <a:endParaRPr/>
          </a:p>
          <a:p>
            <a:pPr marL="1143000" lvl="2" indent="-228600" algn="l" rtl="0">
              <a:spcBef>
                <a:spcPts val="408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❖"/>
            </a:pPr>
            <a:r>
              <a:rPr lang="en-US"/>
              <a:t>Future Leader – Deputy VP or Co-Chair – Shares and is next in line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▪"/>
            </a:pPr>
            <a:r>
              <a:rPr lang="en-US"/>
              <a:t>Benefit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Continuity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Grows leaders</a:t>
            </a:r>
            <a:endParaRPr/>
          </a:p>
          <a:p>
            <a:pPr marL="742950" lvl="1" indent="-285750" algn="l" rtl="0">
              <a:spcBef>
                <a:spcPts val="476"/>
              </a:spcBef>
              <a:spcAft>
                <a:spcPts val="0"/>
              </a:spcAft>
              <a:buClr>
                <a:srgbClr val="6B4C2C"/>
              </a:buClr>
              <a:buSzPct val="70000"/>
              <a:buFont typeface="Noto Sans Symbols"/>
              <a:buChar char="⮚"/>
            </a:pPr>
            <a:r>
              <a:rPr lang="en-US"/>
              <a:t>Expands involvement opportunities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636</Words>
  <Application>Microsoft Office PowerPoint</Application>
  <PresentationFormat>On-screen Show (4:3)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Libre Franklin</vt:lpstr>
      <vt:lpstr>Noto Sans Symbols</vt:lpstr>
      <vt:lpstr>Libre Franklin Medium</vt:lpstr>
      <vt:lpstr>Federo</vt:lpstr>
      <vt:lpstr>Arial</vt:lpstr>
      <vt:lpstr>Trek</vt:lpstr>
      <vt:lpstr>GROWING AND SUSTAINING MEN’S CLUB LEADERSHIP </vt:lpstr>
      <vt:lpstr>GROW AND SUSTAIN YOUR MEN’S CLUB LEADERSHIP</vt:lpstr>
      <vt:lpstr>APPROACH </vt:lpstr>
      <vt:lpstr>DEVELOP A CULTURE OF LEADERSHIP GROWTH</vt:lpstr>
      <vt:lpstr>GROWTH LADDER</vt:lpstr>
      <vt:lpstr>MULTIPLE YEAR TERMS</vt:lpstr>
      <vt:lpstr>PRE-PRESIDENT POSITION </vt:lpstr>
      <vt:lpstr>EMERITUS STATUS FOR FORMER OFFICERS </vt:lpstr>
      <vt:lpstr>TRIAD MANAGEMENT </vt:lpstr>
      <vt:lpstr>TRAINING AND MENTORING</vt:lpstr>
      <vt:lpstr>IMPLEMENTATION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AND SUSTAINING MEN’S CLUB LEADERSHIP </dc:title>
  <dc:creator>Evan Rumack</dc:creator>
  <cp:lastModifiedBy>Andy Alper</cp:lastModifiedBy>
  <cp:revision>1</cp:revision>
  <dcterms:created xsi:type="dcterms:W3CDTF">2008-08-14T18:24:06Z</dcterms:created>
  <dcterms:modified xsi:type="dcterms:W3CDTF">2022-08-14T23:54:48Z</dcterms:modified>
</cp:coreProperties>
</file>